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22"/>
  </p:notesMasterIdLst>
  <p:sldIdLst>
    <p:sldId id="256" r:id="rId2"/>
    <p:sldId id="319" r:id="rId3"/>
    <p:sldId id="312" r:id="rId4"/>
    <p:sldId id="320" r:id="rId5"/>
    <p:sldId id="321" r:id="rId6"/>
    <p:sldId id="322" r:id="rId7"/>
    <p:sldId id="323" r:id="rId8"/>
    <p:sldId id="324" r:id="rId9"/>
    <p:sldId id="326" r:id="rId10"/>
    <p:sldId id="328" r:id="rId11"/>
    <p:sldId id="330" r:id="rId12"/>
    <p:sldId id="331" r:id="rId13"/>
    <p:sldId id="332" r:id="rId14"/>
    <p:sldId id="334" r:id="rId15"/>
    <p:sldId id="335" r:id="rId16"/>
    <p:sldId id="337" r:id="rId17"/>
    <p:sldId id="340" r:id="rId18"/>
    <p:sldId id="341" r:id="rId19"/>
    <p:sldId id="338" r:id="rId20"/>
    <p:sldId id="318" r:id="rId21"/>
  </p:sldIdLst>
  <p:sldSz cx="9144000" cy="5143500" type="screen16x9"/>
  <p:notesSz cx="6858000" cy="9144000"/>
  <p:embeddedFontLst>
    <p:embeddedFont>
      <p:font typeface="Advent Pro" panose="020B0604020202020204" charset="0"/>
      <p:regular r:id="rId23"/>
      <p:bold r:id="rId24"/>
    </p:embeddedFont>
    <p:embeddedFont>
      <p:font typeface="Advent Pro Medium" panose="020B0604020202020204" charset="0"/>
      <p:regular r:id="rId25"/>
      <p:bold r:id="rId26"/>
    </p:embeddedFont>
    <p:embeddedFont>
      <p:font typeface="Bungee" panose="020B0604020202020204"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2D00"/>
    <a:srgbClr val="B89186"/>
    <a:srgbClr val="C19E95"/>
    <a:srgbClr val="00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334D935-2534-4EE8-A51F-31C74DF77C05}">
  <a:tblStyle styleId="{5334D935-2534-4EE8-A51F-31C74DF77C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24" autoAdjust="0"/>
  </p:normalViewPr>
  <p:slideViewPr>
    <p:cSldViewPr>
      <p:cViewPr varScale="1">
        <p:scale>
          <a:sx n="85" d="100"/>
          <a:sy n="85" d="100"/>
        </p:scale>
        <p:origin x="906" y="78"/>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91225" y="646725"/>
            <a:ext cx="3699600" cy="1202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833673" y="2245248"/>
            <a:ext cx="810000" cy="33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Font typeface="Advent Pro Medium"/>
              <a:buNone/>
              <a:defRPr sz="1600">
                <a:solidFill>
                  <a:schemeClr val="lt1"/>
                </a:solidFill>
                <a:latin typeface="Advent Pro Medium"/>
                <a:ea typeface="Advent Pro Medium"/>
                <a:cs typeface="Advent Pro Medium"/>
                <a:sym typeface="Advent Pro Medium"/>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3">
  <p:cSld name="TITLE_AND_BODY_2">
    <p:bg>
      <p:bgPr>
        <a:blipFill>
          <a:blip r:embed="rId2">
            <a:alphaModFix/>
          </a:blip>
          <a:stretch>
            <a:fillRect/>
          </a:stretch>
        </a:blipFill>
        <a:effectLst/>
      </p:bgPr>
    </p:bg>
    <p:spTree>
      <p:nvGrpSpPr>
        <p:cNvPr id="1" name="Shape 14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5"/>
          <p:cNvSpPr txBox="1">
            <a:spLocks noGrp="1"/>
          </p:cNvSpPr>
          <p:nvPr>
            <p:ph type="body" idx="1"/>
          </p:nvPr>
        </p:nvSpPr>
        <p:spPr>
          <a:xfrm>
            <a:off x="1057100" y="1719000"/>
            <a:ext cx="3155700" cy="20406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1600"/>
              </a:spcBef>
              <a:spcAft>
                <a:spcPts val="0"/>
              </a:spcAft>
              <a:buClr>
                <a:schemeClr val="lt1"/>
              </a:buClr>
              <a:buSzPts val="1600"/>
              <a:buChar char="○"/>
              <a:defRPr sz="1600">
                <a:solidFill>
                  <a:schemeClr val="lt1"/>
                </a:solidFill>
              </a:defRPr>
            </a:lvl2pPr>
            <a:lvl3pPr marL="1371600" lvl="2" indent="-330200">
              <a:spcBef>
                <a:spcPts val="1600"/>
              </a:spcBef>
              <a:spcAft>
                <a:spcPts val="0"/>
              </a:spcAft>
              <a:buClr>
                <a:schemeClr val="lt1"/>
              </a:buClr>
              <a:buSzPts val="1600"/>
              <a:buChar char="■"/>
              <a:defRPr sz="1600">
                <a:solidFill>
                  <a:schemeClr val="lt1"/>
                </a:solidFill>
              </a:defRPr>
            </a:lvl3pPr>
            <a:lvl4pPr marL="1828800" lvl="3" indent="-330200">
              <a:spcBef>
                <a:spcPts val="1600"/>
              </a:spcBef>
              <a:spcAft>
                <a:spcPts val="0"/>
              </a:spcAft>
              <a:buClr>
                <a:schemeClr val="lt1"/>
              </a:buClr>
              <a:buSzPts val="1600"/>
              <a:buChar char="●"/>
              <a:defRPr sz="1600">
                <a:solidFill>
                  <a:schemeClr val="lt1"/>
                </a:solidFill>
              </a:defRPr>
            </a:lvl4pPr>
            <a:lvl5pPr marL="2286000" lvl="4" indent="-330200">
              <a:spcBef>
                <a:spcPts val="1600"/>
              </a:spcBef>
              <a:spcAft>
                <a:spcPts val="0"/>
              </a:spcAft>
              <a:buClr>
                <a:schemeClr val="lt1"/>
              </a:buClr>
              <a:buSzPts val="1600"/>
              <a:buChar char="○"/>
              <a:defRPr sz="1600">
                <a:solidFill>
                  <a:schemeClr val="lt1"/>
                </a:solidFill>
              </a:defRPr>
            </a:lvl5pPr>
            <a:lvl6pPr marL="2743200" lvl="5" indent="-330200">
              <a:spcBef>
                <a:spcPts val="1600"/>
              </a:spcBef>
              <a:spcAft>
                <a:spcPts val="0"/>
              </a:spcAft>
              <a:buClr>
                <a:schemeClr val="lt1"/>
              </a:buClr>
              <a:buSzPts val="1600"/>
              <a:buChar char="■"/>
              <a:defRPr sz="1600">
                <a:solidFill>
                  <a:schemeClr val="lt1"/>
                </a:solidFill>
              </a:defRPr>
            </a:lvl6pPr>
            <a:lvl7pPr marL="3200400" lvl="6" indent="-330200">
              <a:spcBef>
                <a:spcPts val="1600"/>
              </a:spcBef>
              <a:spcAft>
                <a:spcPts val="0"/>
              </a:spcAft>
              <a:buClr>
                <a:schemeClr val="lt1"/>
              </a:buClr>
              <a:buSzPts val="1600"/>
              <a:buChar char="●"/>
              <a:defRPr sz="1600">
                <a:solidFill>
                  <a:schemeClr val="lt1"/>
                </a:solidFill>
              </a:defRPr>
            </a:lvl7pPr>
            <a:lvl8pPr marL="3657600" lvl="7" indent="-330200">
              <a:spcBef>
                <a:spcPts val="1600"/>
              </a:spcBef>
              <a:spcAft>
                <a:spcPts val="0"/>
              </a:spcAft>
              <a:buClr>
                <a:schemeClr val="lt1"/>
              </a:buClr>
              <a:buSzPts val="1600"/>
              <a:buChar char="○"/>
              <a:defRPr sz="1600">
                <a:solidFill>
                  <a:schemeClr val="lt1"/>
                </a:solidFill>
              </a:defRPr>
            </a:lvl8pPr>
            <a:lvl9pPr marL="4114800" lvl="8" indent="-330200">
              <a:spcBef>
                <a:spcPts val="1600"/>
              </a:spcBef>
              <a:spcAft>
                <a:spcPts val="1600"/>
              </a:spcAft>
              <a:buClr>
                <a:schemeClr val="lt1"/>
              </a:buClr>
              <a:buSzPts val="1600"/>
              <a:buChar char="■"/>
              <a:defRPr sz="1600">
                <a:solidFill>
                  <a:schemeClr val="lt1"/>
                </a:solidFill>
              </a:defRPr>
            </a:lvl9pPr>
          </a:lstStyle>
          <a:p>
            <a:endParaRPr/>
          </a:p>
        </p:txBody>
      </p:sp>
      <p:sp>
        <p:nvSpPr>
          <p:cNvPr id="19" name="Google Shape;19;p5"/>
          <p:cNvSpPr txBox="1">
            <a:spLocks noGrp="1"/>
          </p:cNvSpPr>
          <p:nvPr>
            <p:ph type="body" idx="2"/>
          </p:nvPr>
        </p:nvSpPr>
        <p:spPr>
          <a:xfrm>
            <a:off x="4931200" y="1719000"/>
            <a:ext cx="3155700" cy="20406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1600"/>
              </a:spcBef>
              <a:spcAft>
                <a:spcPts val="0"/>
              </a:spcAft>
              <a:buClr>
                <a:schemeClr val="lt1"/>
              </a:buClr>
              <a:buSzPts val="1600"/>
              <a:buChar char="○"/>
              <a:defRPr sz="1600">
                <a:solidFill>
                  <a:schemeClr val="lt1"/>
                </a:solidFill>
              </a:defRPr>
            </a:lvl2pPr>
            <a:lvl3pPr marL="1371600" lvl="2" indent="-330200">
              <a:spcBef>
                <a:spcPts val="1600"/>
              </a:spcBef>
              <a:spcAft>
                <a:spcPts val="0"/>
              </a:spcAft>
              <a:buClr>
                <a:schemeClr val="lt1"/>
              </a:buClr>
              <a:buSzPts val="1600"/>
              <a:buChar char="■"/>
              <a:defRPr sz="1600">
                <a:solidFill>
                  <a:schemeClr val="lt1"/>
                </a:solidFill>
              </a:defRPr>
            </a:lvl3pPr>
            <a:lvl4pPr marL="1828800" lvl="3" indent="-330200">
              <a:spcBef>
                <a:spcPts val="1600"/>
              </a:spcBef>
              <a:spcAft>
                <a:spcPts val="0"/>
              </a:spcAft>
              <a:buClr>
                <a:schemeClr val="lt1"/>
              </a:buClr>
              <a:buSzPts val="1600"/>
              <a:buChar char="●"/>
              <a:defRPr sz="1600">
                <a:solidFill>
                  <a:schemeClr val="lt1"/>
                </a:solidFill>
              </a:defRPr>
            </a:lvl4pPr>
            <a:lvl5pPr marL="2286000" lvl="4" indent="-330200">
              <a:spcBef>
                <a:spcPts val="1600"/>
              </a:spcBef>
              <a:spcAft>
                <a:spcPts val="0"/>
              </a:spcAft>
              <a:buClr>
                <a:schemeClr val="lt1"/>
              </a:buClr>
              <a:buSzPts val="1600"/>
              <a:buChar char="○"/>
              <a:defRPr sz="1600">
                <a:solidFill>
                  <a:schemeClr val="lt1"/>
                </a:solidFill>
              </a:defRPr>
            </a:lvl5pPr>
            <a:lvl6pPr marL="2743200" lvl="5" indent="-330200">
              <a:spcBef>
                <a:spcPts val="1600"/>
              </a:spcBef>
              <a:spcAft>
                <a:spcPts val="0"/>
              </a:spcAft>
              <a:buClr>
                <a:schemeClr val="lt1"/>
              </a:buClr>
              <a:buSzPts val="1600"/>
              <a:buChar char="■"/>
              <a:defRPr sz="1600">
                <a:solidFill>
                  <a:schemeClr val="lt1"/>
                </a:solidFill>
              </a:defRPr>
            </a:lvl6pPr>
            <a:lvl7pPr marL="3200400" lvl="6" indent="-330200">
              <a:spcBef>
                <a:spcPts val="1600"/>
              </a:spcBef>
              <a:spcAft>
                <a:spcPts val="0"/>
              </a:spcAft>
              <a:buClr>
                <a:schemeClr val="lt1"/>
              </a:buClr>
              <a:buSzPts val="1600"/>
              <a:buChar char="●"/>
              <a:defRPr sz="1600">
                <a:solidFill>
                  <a:schemeClr val="lt1"/>
                </a:solidFill>
              </a:defRPr>
            </a:lvl7pPr>
            <a:lvl8pPr marL="3657600" lvl="7" indent="-330200">
              <a:spcBef>
                <a:spcPts val="1600"/>
              </a:spcBef>
              <a:spcAft>
                <a:spcPts val="0"/>
              </a:spcAft>
              <a:buClr>
                <a:schemeClr val="lt1"/>
              </a:buClr>
              <a:buSzPts val="1600"/>
              <a:buChar char="○"/>
              <a:defRPr sz="1600">
                <a:solidFill>
                  <a:schemeClr val="lt1"/>
                </a:solidFill>
              </a:defRPr>
            </a:lvl8pPr>
            <a:lvl9pPr marL="4114800" lvl="8" indent="-330200">
              <a:spcBef>
                <a:spcPts val="1600"/>
              </a:spcBef>
              <a:spcAft>
                <a:spcPts val="1600"/>
              </a:spcAft>
              <a:buClr>
                <a:schemeClr val="lt1"/>
              </a:buClr>
              <a:buSzPts val="1600"/>
              <a:buChar char="■"/>
              <a:defRPr sz="1600">
                <a:solidFill>
                  <a:schemeClr val="lt1"/>
                </a:solidFill>
              </a:defRPr>
            </a:lvl9pPr>
          </a:lstStyle>
          <a:p>
            <a:endParaRPr/>
          </a:p>
        </p:txBody>
      </p:sp>
      <p:sp>
        <p:nvSpPr>
          <p:cNvPr id="20" name="Google Shape;20;p5"/>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1"/>
        <p:cNvGrpSpPr/>
        <p:nvPr/>
      </p:nvGrpSpPr>
      <p:grpSpPr>
        <a:xfrm>
          <a:off x="0" y="0"/>
          <a:ext cx="0" cy="0"/>
          <a:chOff x="0" y="0"/>
          <a:chExt cx="0" cy="0"/>
        </a:xfrm>
      </p:grpSpPr>
      <p:sp>
        <p:nvSpPr>
          <p:cNvPr id="22" name="Google Shape;22;p6"/>
          <p:cNvSpPr txBox="1">
            <a:spLocks noGrp="1"/>
          </p:cNvSpPr>
          <p:nvPr>
            <p:ph type="title"/>
          </p:nvPr>
        </p:nvSpPr>
        <p:spPr>
          <a:xfrm>
            <a:off x="817800" y="444350"/>
            <a:ext cx="34173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9"/>
          <p:cNvSpPr txBox="1">
            <a:spLocks noGrp="1"/>
          </p:cNvSpPr>
          <p:nvPr>
            <p:ph type="subTitle" idx="1"/>
          </p:nvPr>
        </p:nvSpPr>
        <p:spPr>
          <a:xfrm>
            <a:off x="6278175" y="2205600"/>
            <a:ext cx="2040000" cy="389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1pPr>
            <a:lvl2pPr lvl="1">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2pPr>
            <a:lvl3pPr lvl="2">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3pPr>
            <a:lvl4pPr lvl="3">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4pPr>
            <a:lvl5pPr lvl="4">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5pPr>
            <a:lvl6pPr lvl="5">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6pPr>
            <a:lvl7pPr lvl="6">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7pPr>
            <a:lvl8pPr lvl="7">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8pPr>
            <a:lvl9pPr lvl="8">
              <a:lnSpc>
                <a:spcPct val="100000"/>
              </a:lnSpc>
              <a:spcBef>
                <a:spcPts val="0"/>
              </a:spcBef>
              <a:spcAft>
                <a:spcPts val="0"/>
              </a:spcAft>
              <a:buClr>
                <a:schemeClr val="lt1"/>
              </a:buClr>
              <a:buSzPts val="1600"/>
              <a:buFont typeface="Bungee"/>
              <a:buNone/>
              <a:defRPr sz="1600">
                <a:solidFill>
                  <a:schemeClr val="lt1"/>
                </a:solidFill>
                <a:latin typeface="Bungee"/>
                <a:ea typeface="Bungee"/>
                <a:cs typeface="Bungee"/>
                <a:sym typeface="Bungee"/>
              </a:defRPr>
            </a:lvl9pPr>
          </a:lstStyle>
          <a:p>
            <a:endParaRPr/>
          </a:p>
        </p:txBody>
      </p:sp>
      <p:sp>
        <p:nvSpPr>
          <p:cNvPr id="30" name="Google Shape;30;p9"/>
          <p:cNvSpPr txBox="1">
            <a:spLocks noGrp="1"/>
          </p:cNvSpPr>
          <p:nvPr>
            <p:ph type="body" idx="2"/>
          </p:nvPr>
        </p:nvSpPr>
        <p:spPr>
          <a:xfrm>
            <a:off x="6278175" y="2649600"/>
            <a:ext cx="1977900" cy="1692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1600"/>
              </a:spcBef>
              <a:spcAft>
                <a:spcPts val="0"/>
              </a:spcAft>
              <a:buClr>
                <a:schemeClr val="lt1"/>
              </a:buClr>
              <a:buSzPts val="1600"/>
              <a:buChar char="○"/>
              <a:defRPr sz="1600">
                <a:solidFill>
                  <a:schemeClr val="lt1"/>
                </a:solidFill>
              </a:defRPr>
            </a:lvl2pPr>
            <a:lvl3pPr marL="1371600" lvl="2" indent="-330200">
              <a:spcBef>
                <a:spcPts val="1600"/>
              </a:spcBef>
              <a:spcAft>
                <a:spcPts val="0"/>
              </a:spcAft>
              <a:buClr>
                <a:schemeClr val="lt1"/>
              </a:buClr>
              <a:buSzPts val="1600"/>
              <a:buChar char="■"/>
              <a:defRPr sz="1600">
                <a:solidFill>
                  <a:schemeClr val="lt1"/>
                </a:solidFill>
              </a:defRPr>
            </a:lvl3pPr>
            <a:lvl4pPr marL="1828800" lvl="3" indent="-330200">
              <a:spcBef>
                <a:spcPts val="1600"/>
              </a:spcBef>
              <a:spcAft>
                <a:spcPts val="0"/>
              </a:spcAft>
              <a:buClr>
                <a:schemeClr val="lt1"/>
              </a:buClr>
              <a:buSzPts val="1600"/>
              <a:buChar char="●"/>
              <a:defRPr sz="1600">
                <a:solidFill>
                  <a:schemeClr val="lt1"/>
                </a:solidFill>
              </a:defRPr>
            </a:lvl4pPr>
            <a:lvl5pPr marL="2286000" lvl="4" indent="-330200">
              <a:spcBef>
                <a:spcPts val="1600"/>
              </a:spcBef>
              <a:spcAft>
                <a:spcPts val="0"/>
              </a:spcAft>
              <a:buClr>
                <a:schemeClr val="lt1"/>
              </a:buClr>
              <a:buSzPts val="1600"/>
              <a:buChar char="○"/>
              <a:defRPr sz="1600">
                <a:solidFill>
                  <a:schemeClr val="lt1"/>
                </a:solidFill>
              </a:defRPr>
            </a:lvl5pPr>
            <a:lvl6pPr marL="2743200" lvl="5" indent="-330200">
              <a:spcBef>
                <a:spcPts val="1600"/>
              </a:spcBef>
              <a:spcAft>
                <a:spcPts val="0"/>
              </a:spcAft>
              <a:buClr>
                <a:schemeClr val="lt1"/>
              </a:buClr>
              <a:buSzPts val="1600"/>
              <a:buChar char="■"/>
              <a:defRPr sz="1600">
                <a:solidFill>
                  <a:schemeClr val="lt1"/>
                </a:solidFill>
              </a:defRPr>
            </a:lvl6pPr>
            <a:lvl7pPr marL="3200400" lvl="6" indent="-330200">
              <a:spcBef>
                <a:spcPts val="1600"/>
              </a:spcBef>
              <a:spcAft>
                <a:spcPts val="0"/>
              </a:spcAft>
              <a:buClr>
                <a:schemeClr val="lt1"/>
              </a:buClr>
              <a:buSzPts val="1600"/>
              <a:buChar char="●"/>
              <a:defRPr sz="1600">
                <a:solidFill>
                  <a:schemeClr val="lt1"/>
                </a:solidFill>
              </a:defRPr>
            </a:lvl7pPr>
            <a:lvl8pPr marL="3657600" lvl="7" indent="-330200">
              <a:spcBef>
                <a:spcPts val="1600"/>
              </a:spcBef>
              <a:spcAft>
                <a:spcPts val="0"/>
              </a:spcAft>
              <a:buClr>
                <a:schemeClr val="lt1"/>
              </a:buClr>
              <a:buSzPts val="1600"/>
              <a:buChar char="○"/>
              <a:defRPr sz="1600">
                <a:solidFill>
                  <a:schemeClr val="lt1"/>
                </a:solidFill>
              </a:defRPr>
            </a:lvl8pPr>
            <a:lvl9pPr marL="4114800" lvl="8" indent="-330200">
              <a:spcBef>
                <a:spcPts val="1600"/>
              </a:spcBef>
              <a:spcAft>
                <a:spcPts val="1600"/>
              </a:spcAft>
              <a:buClr>
                <a:schemeClr val="lt1"/>
              </a:buClr>
              <a:buSzPts val="1600"/>
              <a:buChar char="■"/>
              <a:defRPr sz="1600">
                <a:solidFill>
                  <a:schemeClr val="lt1"/>
                </a:solidFill>
              </a:defRPr>
            </a:lvl9pPr>
          </a:lstStyle>
          <a:p>
            <a:endParaRPr/>
          </a:p>
        </p:txBody>
      </p:sp>
      <p:sp>
        <p:nvSpPr>
          <p:cNvPr id="31" name="Google Shape;31;p9"/>
          <p:cNvSpPr txBox="1">
            <a:spLocks noGrp="1"/>
          </p:cNvSpPr>
          <p:nvPr>
            <p:ph type="title"/>
          </p:nvPr>
        </p:nvSpPr>
        <p:spPr>
          <a:xfrm>
            <a:off x="817800" y="444350"/>
            <a:ext cx="5283000" cy="81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TITLE_1_1">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15"/>
          <p:cNvSpPr txBox="1">
            <a:spLocks noGrp="1"/>
          </p:cNvSpPr>
          <p:nvPr>
            <p:ph type="ctrTitle"/>
          </p:nvPr>
        </p:nvSpPr>
        <p:spPr>
          <a:xfrm>
            <a:off x="1046200" y="10301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47" name="Google Shape;47;p15"/>
          <p:cNvSpPr txBox="1">
            <a:spLocks noGrp="1"/>
          </p:cNvSpPr>
          <p:nvPr>
            <p:ph type="subTitle" idx="1"/>
          </p:nvPr>
        </p:nvSpPr>
        <p:spPr>
          <a:xfrm>
            <a:off x="1046200" y="13806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48" name="Google Shape;48;p15"/>
          <p:cNvSpPr txBox="1">
            <a:spLocks noGrp="1"/>
          </p:cNvSpPr>
          <p:nvPr>
            <p:ph type="ctrTitle" idx="2"/>
          </p:nvPr>
        </p:nvSpPr>
        <p:spPr>
          <a:xfrm>
            <a:off x="3597000" y="10301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49" name="Google Shape;49;p15"/>
          <p:cNvSpPr txBox="1">
            <a:spLocks noGrp="1"/>
          </p:cNvSpPr>
          <p:nvPr>
            <p:ph type="subTitle" idx="3"/>
          </p:nvPr>
        </p:nvSpPr>
        <p:spPr>
          <a:xfrm>
            <a:off x="3597000" y="13806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0" name="Google Shape;50;p15"/>
          <p:cNvSpPr txBox="1">
            <a:spLocks noGrp="1"/>
          </p:cNvSpPr>
          <p:nvPr>
            <p:ph type="ctrTitle" idx="4"/>
          </p:nvPr>
        </p:nvSpPr>
        <p:spPr>
          <a:xfrm>
            <a:off x="6147800" y="10301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51" name="Google Shape;51;p15"/>
          <p:cNvSpPr txBox="1">
            <a:spLocks noGrp="1"/>
          </p:cNvSpPr>
          <p:nvPr>
            <p:ph type="subTitle" idx="5"/>
          </p:nvPr>
        </p:nvSpPr>
        <p:spPr>
          <a:xfrm>
            <a:off x="6147800" y="13806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2" name="Google Shape;52;p15"/>
          <p:cNvSpPr txBox="1">
            <a:spLocks noGrp="1"/>
          </p:cNvSpPr>
          <p:nvPr>
            <p:ph type="ctrTitle" idx="6"/>
          </p:nvPr>
        </p:nvSpPr>
        <p:spPr>
          <a:xfrm>
            <a:off x="1046200" y="25396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53" name="Google Shape;53;p15"/>
          <p:cNvSpPr txBox="1">
            <a:spLocks noGrp="1"/>
          </p:cNvSpPr>
          <p:nvPr>
            <p:ph type="subTitle" idx="7"/>
          </p:nvPr>
        </p:nvSpPr>
        <p:spPr>
          <a:xfrm>
            <a:off x="1046200" y="28901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4" name="Google Shape;54;p15"/>
          <p:cNvSpPr txBox="1">
            <a:spLocks noGrp="1"/>
          </p:cNvSpPr>
          <p:nvPr>
            <p:ph type="ctrTitle" idx="8"/>
          </p:nvPr>
        </p:nvSpPr>
        <p:spPr>
          <a:xfrm>
            <a:off x="3597000" y="25396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55" name="Google Shape;55;p15"/>
          <p:cNvSpPr txBox="1">
            <a:spLocks noGrp="1"/>
          </p:cNvSpPr>
          <p:nvPr>
            <p:ph type="subTitle" idx="9"/>
          </p:nvPr>
        </p:nvSpPr>
        <p:spPr>
          <a:xfrm>
            <a:off x="3597000" y="28901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6" name="Google Shape;56;p15"/>
          <p:cNvSpPr txBox="1">
            <a:spLocks noGrp="1"/>
          </p:cNvSpPr>
          <p:nvPr>
            <p:ph type="ctrTitle" idx="13"/>
          </p:nvPr>
        </p:nvSpPr>
        <p:spPr>
          <a:xfrm>
            <a:off x="6147800" y="2539688"/>
            <a:ext cx="1950000" cy="42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57" name="Google Shape;57;p15"/>
          <p:cNvSpPr txBox="1">
            <a:spLocks noGrp="1"/>
          </p:cNvSpPr>
          <p:nvPr>
            <p:ph type="subTitle" idx="14"/>
          </p:nvPr>
        </p:nvSpPr>
        <p:spPr>
          <a:xfrm>
            <a:off x="6147800" y="2890150"/>
            <a:ext cx="1950000" cy="55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Font typeface="Advent Pro Medium"/>
              <a:buNone/>
              <a:defRPr sz="1400">
                <a:solidFill>
                  <a:schemeClr val="lt1"/>
                </a:solidFill>
                <a:latin typeface="Advent Pro Medium"/>
                <a:ea typeface="Advent Pro Medium"/>
                <a:cs typeface="Advent Pro Medium"/>
                <a:sym typeface="Advent Pro Medium"/>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
  <p:cSld name="SECTION_TITLE_AND_DESCRIPTION_1">
    <p:bg>
      <p:bgPr>
        <a:blipFill>
          <a:blip r:embed="rId2">
            <a:alphaModFix/>
          </a:blip>
          <a:stretch>
            <a:fillRect/>
          </a:stretch>
        </a:blipFill>
        <a:effectLst/>
      </p:bgPr>
    </p:bg>
    <p:spTree>
      <p:nvGrpSpPr>
        <p:cNvPr id="1" name="Shape 14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TITLE_1_3_1_1">
    <p:bg>
      <p:bgPr>
        <a:blipFill>
          <a:blip r:embed="rId2">
            <a:alphaModFix/>
          </a:blip>
          <a:stretch>
            <a:fillRect/>
          </a:stretch>
        </a:blipFill>
        <a:effectLst/>
      </p:bgPr>
    </p:bg>
    <p:spTree>
      <p:nvGrpSpPr>
        <p:cNvPr id="1" name="Shape 14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BIG_NUMBER_1_1">
    <p:bg>
      <p:bgPr>
        <a:blipFill>
          <a:blip r:embed="rId2">
            <a:alphaModFix/>
          </a:blip>
          <a:stretch>
            <a:fillRect/>
          </a:stretch>
        </a:blipFill>
        <a:effectLst/>
      </p:bgPr>
    </p:bg>
    <p:spTree>
      <p:nvGrpSpPr>
        <p:cNvPr id="1" name="Shape 14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5B0F00"/>
              </a:buClr>
              <a:buSzPts val="2800"/>
              <a:buFont typeface="Bungee"/>
              <a:buNone/>
              <a:defRPr sz="2800">
                <a:solidFill>
                  <a:srgbClr val="5B0F00"/>
                </a:solidFill>
                <a:latin typeface="Bungee"/>
                <a:ea typeface="Bungee"/>
                <a:cs typeface="Bungee"/>
                <a:sym typeface="Bungee"/>
              </a:defRPr>
            </a:lvl1pPr>
            <a:lvl2pPr lvl="1">
              <a:spcBef>
                <a:spcPts val="0"/>
              </a:spcBef>
              <a:spcAft>
                <a:spcPts val="0"/>
              </a:spcAft>
              <a:buClr>
                <a:srgbClr val="5B0F00"/>
              </a:buClr>
              <a:buSzPts val="2800"/>
              <a:buNone/>
              <a:defRPr sz="2800">
                <a:solidFill>
                  <a:srgbClr val="5B0F00"/>
                </a:solidFill>
              </a:defRPr>
            </a:lvl2pPr>
            <a:lvl3pPr lvl="2">
              <a:spcBef>
                <a:spcPts val="0"/>
              </a:spcBef>
              <a:spcAft>
                <a:spcPts val="0"/>
              </a:spcAft>
              <a:buClr>
                <a:srgbClr val="5B0F00"/>
              </a:buClr>
              <a:buSzPts val="2800"/>
              <a:buNone/>
              <a:defRPr sz="2800">
                <a:solidFill>
                  <a:srgbClr val="5B0F00"/>
                </a:solidFill>
              </a:defRPr>
            </a:lvl3pPr>
            <a:lvl4pPr lvl="3">
              <a:spcBef>
                <a:spcPts val="0"/>
              </a:spcBef>
              <a:spcAft>
                <a:spcPts val="0"/>
              </a:spcAft>
              <a:buClr>
                <a:srgbClr val="5B0F00"/>
              </a:buClr>
              <a:buSzPts val="2800"/>
              <a:buNone/>
              <a:defRPr sz="2800">
                <a:solidFill>
                  <a:srgbClr val="5B0F00"/>
                </a:solidFill>
              </a:defRPr>
            </a:lvl4pPr>
            <a:lvl5pPr lvl="4">
              <a:spcBef>
                <a:spcPts val="0"/>
              </a:spcBef>
              <a:spcAft>
                <a:spcPts val="0"/>
              </a:spcAft>
              <a:buClr>
                <a:srgbClr val="5B0F00"/>
              </a:buClr>
              <a:buSzPts val="2800"/>
              <a:buNone/>
              <a:defRPr sz="2800">
                <a:solidFill>
                  <a:srgbClr val="5B0F00"/>
                </a:solidFill>
              </a:defRPr>
            </a:lvl5pPr>
            <a:lvl6pPr lvl="5">
              <a:spcBef>
                <a:spcPts val="0"/>
              </a:spcBef>
              <a:spcAft>
                <a:spcPts val="0"/>
              </a:spcAft>
              <a:buClr>
                <a:srgbClr val="5B0F00"/>
              </a:buClr>
              <a:buSzPts val="2800"/>
              <a:buNone/>
              <a:defRPr sz="2800">
                <a:solidFill>
                  <a:srgbClr val="5B0F00"/>
                </a:solidFill>
              </a:defRPr>
            </a:lvl6pPr>
            <a:lvl7pPr lvl="6">
              <a:spcBef>
                <a:spcPts val="0"/>
              </a:spcBef>
              <a:spcAft>
                <a:spcPts val="0"/>
              </a:spcAft>
              <a:buClr>
                <a:srgbClr val="5B0F00"/>
              </a:buClr>
              <a:buSzPts val="2800"/>
              <a:buNone/>
              <a:defRPr sz="2800">
                <a:solidFill>
                  <a:srgbClr val="5B0F00"/>
                </a:solidFill>
              </a:defRPr>
            </a:lvl7pPr>
            <a:lvl8pPr lvl="7">
              <a:spcBef>
                <a:spcPts val="0"/>
              </a:spcBef>
              <a:spcAft>
                <a:spcPts val="0"/>
              </a:spcAft>
              <a:buClr>
                <a:srgbClr val="5B0F00"/>
              </a:buClr>
              <a:buSzPts val="2800"/>
              <a:buNone/>
              <a:defRPr sz="2800">
                <a:solidFill>
                  <a:srgbClr val="5B0F00"/>
                </a:solidFill>
              </a:defRPr>
            </a:lvl8pPr>
            <a:lvl9pPr lvl="8">
              <a:spcBef>
                <a:spcPts val="0"/>
              </a:spcBef>
              <a:spcAft>
                <a:spcPts val="0"/>
              </a:spcAft>
              <a:buClr>
                <a:srgbClr val="5B0F00"/>
              </a:buClr>
              <a:buSzPts val="2800"/>
              <a:buNone/>
              <a:defRPr sz="2800">
                <a:solidFill>
                  <a:srgbClr val="5B0F00"/>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5B0F00"/>
              </a:buClr>
              <a:buSzPts val="1800"/>
              <a:buFont typeface="Advent Pro"/>
              <a:buChar char="●"/>
              <a:defRPr sz="1800">
                <a:solidFill>
                  <a:srgbClr val="5B0F00"/>
                </a:solidFill>
                <a:latin typeface="Advent Pro"/>
                <a:ea typeface="Advent Pro"/>
                <a:cs typeface="Advent Pro"/>
                <a:sym typeface="Advent Pro"/>
              </a:defRPr>
            </a:lvl1pPr>
            <a:lvl2pPr marL="914400" lvl="1"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2pPr>
            <a:lvl3pPr marL="1371600" lvl="2"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3pPr>
            <a:lvl4pPr marL="1828800" lvl="3"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4pPr>
            <a:lvl5pPr marL="2286000" lvl="4"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5pPr>
            <a:lvl6pPr marL="2743200" lvl="5"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6pPr>
            <a:lvl7pPr marL="3200400" lvl="6"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7pPr>
            <a:lvl8pPr marL="3657600" lvl="7" indent="-317500">
              <a:lnSpc>
                <a:spcPct val="100000"/>
              </a:lnSpc>
              <a:spcBef>
                <a:spcPts val="1600"/>
              </a:spcBef>
              <a:spcAft>
                <a:spcPts val="0"/>
              </a:spcAft>
              <a:buClr>
                <a:srgbClr val="5B0F00"/>
              </a:buClr>
              <a:buSzPts val="1400"/>
              <a:buFont typeface="Advent Pro"/>
              <a:buChar char="○"/>
              <a:defRPr>
                <a:solidFill>
                  <a:srgbClr val="5B0F00"/>
                </a:solidFill>
                <a:latin typeface="Advent Pro"/>
                <a:ea typeface="Advent Pro"/>
                <a:cs typeface="Advent Pro"/>
                <a:sym typeface="Advent Pro"/>
              </a:defRPr>
            </a:lvl8pPr>
            <a:lvl9pPr marL="4114800" lvl="8" indent="-317500">
              <a:lnSpc>
                <a:spcPct val="100000"/>
              </a:lnSpc>
              <a:spcBef>
                <a:spcPts val="1600"/>
              </a:spcBef>
              <a:spcAft>
                <a:spcPts val="1600"/>
              </a:spcAft>
              <a:buClr>
                <a:srgbClr val="5B0F00"/>
              </a:buClr>
              <a:buSzPts val="1400"/>
              <a:buFont typeface="Advent Pro"/>
              <a:buChar char="■"/>
              <a:defRPr>
                <a:solidFill>
                  <a:srgbClr val="5B0F00"/>
                </a:solidFill>
                <a:latin typeface="Advent Pro"/>
                <a:ea typeface="Advent Pro"/>
                <a:cs typeface="Advent Pro"/>
                <a:sym typeface="Advent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5" r:id="rId4"/>
    <p:sldLayoutId id="2147483658" r:id="rId5"/>
    <p:sldLayoutId id="2147483661" r:id="rId6"/>
    <p:sldLayoutId id="2147483680" r:id="rId7"/>
    <p:sldLayoutId id="2147483681" r:id="rId8"/>
    <p:sldLayoutId id="2147483682" r:id="rId9"/>
    <p:sldLayoutId id="214748368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slide" Target="slide2.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 Target="slide2.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2"/>
        <p:cNvGrpSpPr/>
        <p:nvPr/>
      </p:nvGrpSpPr>
      <p:grpSpPr>
        <a:xfrm>
          <a:off x="0" y="0"/>
          <a:ext cx="0" cy="0"/>
          <a:chOff x="0" y="0"/>
          <a:chExt cx="0" cy="0"/>
        </a:xfrm>
      </p:grpSpPr>
      <p:sp>
        <p:nvSpPr>
          <p:cNvPr id="153" name="Google Shape;153;p40">
            <a:hlinkClick r:id="rId4" action="ppaction://hlinksldjump"/>
          </p:cNvPr>
          <p:cNvSpPr/>
          <p:nvPr/>
        </p:nvSpPr>
        <p:spPr>
          <a:xfrm>
            <a:off x="695250" y="2175450"/>
            <a:ext cx="1113600" cy="483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4" name="Google Shape;154;p40"/>
          <p:cNvSpPr txBox="1">
            <a:spLocks noGrp="1"/>
          </p:cNvSpPr>
          <p:nvPr>
            <p:ph type="ctrTitle"/>
          </p:nvPr>
        </p:nvSpPr>
        <p:spPr>
          <a:xfrm>
            <a:off x="695250" y="666750"/>
            <a:ext cx="8247975" cy="1202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solidFill>
                  <a:schemeClr val="lt1"/>
                </a:solidFill>
              </a:rPr>
              <a:t>MACHINE LEARNING -Steps</a:t>
            </a:r>
            <a:endParaRPr dirty="0">
              <a:solidFill>
                <a:schemeClr val="lt1"/>
              </a:solidFill>
            </a:endParaRPr>
          </a:p>
        </p:txBody>
      </p:sp>
      <p:sp>
        <p:nvSpPr>
          <p:cNvPr id="155" name="Google Shape;155;p40">
            <a:hlinkClick r:id="rId4" action="ppaction://hlinksldjump"/>
          </p:cNvPr>
          <p:cNvSpPr txBox="1">
            <a:spLocks noGrp="1"/>
          </p:cNvSpPr>
          <p:nvPr>
            <p:ph type="subTitle" idx="1"/>
          </p:nvPr>
        </p:nvSpPr>
        <p:spPr>
          <a:xfrm>
            <a:off x="847050" y="2248650"/>
            <a:ext cx="810000" cy="33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Start</a:t>
            </a:r>
            <a:endParaRPr dirty="0">
              <a:solidFill>
                <a:schemeClr val="lt1"/>
              </a:solidFill>
            </a:endParaRPr>
          </a:p>
        </p:txBody>
      </p:sp>
      <p:sp>
        <p:nvSpPr>
          <p:cNvPr id="2" name="TextBox 1">
            <a:extLst>
              <a:ext uri="{FF2B5EF4-FFF2-40B4-BE49-F238E27FC236}">
                <a16:creationId xmlns:a16="http://schemas.microsoft.com/office/drawing/2014/main" id="{20D4B116-E2D6-4F82-890B-6A89D0784AEE}"/>
              </a:ext>
            </a:extLst>
          </p:cNvPr>
          <p:cNvSpPr txBox="1"/>
          <p:nvPr/>
        </p:nvSpPr>
        <p:spPr>
          <a:xfrm>
            <a:off x="7086600" y="4204387"/>
            <a:ext cx="2286000" cy="584775"/>
          </a:xfrm>
          <a:prstGeom prst="rect">
            <a:avLst/>
          </a:prstGeom>
          <a:noFill/>
        </p:spPr>
        <p:txBody>
          <a:bodyPr wrap="square" rtlCol="0">
            <a:spAutoFit/>
          </a:bodyPr>
          <a:lstStyle/>
          <a:p>
            <a:r>
              <a:rPr lang="en-US" sz="1600" dirty="0">
                <a:solidFill>
                  <a:schemeClr val="lt1"/>
                </a:solidFill>
                <a:latin typeface="Advent Pro Medium"/>
                <a:sym typeface="Bungee"/>
              </a:rPr>
              <a:t>Lyernisha S R</a:t>
            </a:r>
          </a:p>
          <a:p>
            <a:r>
              <a:rPr lang="en-US" sz="1600" dirty="0">
                <a:solidFill>
                  <a:schemeClr val="lt1"/>
                </a:solidFill>
                <a:latin typeface="Advent Pro Medium"/>
                <a:sym typeface="Bungee"/>
              </a:rPr>
              <a:t>Lecturer, FICT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oogle Shape;804;p74"/>
          <p:cNvGrpSpPr/>
          <p:nvPr/>
        </p:nvGrpSpPr>
        <p:grpSpPr>
          <a:xfrm>
            <a:off x="8476825" y="183200"/>
            <a:ext cx="432300" cy="372900"/>
            <a:chOff x="8476825" y="183200"/>
            <a:chExt cx="432300" cy="372900"/>
          </a:xfrm>
        </p:grpSpPr>
        <p:sp>
          <p:nvSpPr>
            <p:cNvPr id="55" name="Google Shape;805;p7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806;p7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Rectangle 41"/>
          <p:cNvSpPr/>
          <p:nvPr/>
        </p:nvSpPr>
        <p:spPr>
          <a:xfrm>
            <a:off x="381000" y="514350"/>
            <a:ext cx="7467600" cy="523220"/>
          </a:xfrm>
          <a:prstGeom prst="rect">
            <a:avLst/>
          </a:prstGeom>
        </p:spPr>
        <p:txBody>
          <a:bodyPr wrap="square">
            <a:spAutoFit/>
          </a:bodyPr>
          <a:lstStyle/>
          <a:p>
            <a:r>
              <a:rPr lang="en-US" sz="2800" dirty="0">
                <a:solidFill>
                  <a:schemeClr val="lt1"/>
                </a:solidFill>
                <a:latin typeface="Bungee"/>
                <a:ea typeface="Bungee"/>
                <a:cs typeface="Bungee"/>
                <a:sym typeface="Bungee"/>
              </a:rPr>
              <a:t>Machine learning classifiers</a:t>
            </a:r>
            <a:endParaRPr lang="en-US" sz="2000" dirty="0">
              <a:solidFill>
                <a:schemeClr val="lt1"/>
              </a:solidFill>
              <a:latin typeface="Bungee"/>
              <a:ea typeface="Bungee"/>
              <a:cs typeface="Bungee"/>
              <a:sym typeface="Bungee"/>
            </a:endParaRPr>
          </a:p>
        </p:txBody>
      </p:sp>
      <p:pic>
        <p:nvPicPr>
          <p:cNvPr id="5" name="Picture 4" descr="Diagram&#10;&#10;Description automatically generated">
            <a:extLst>
              <a:ext uri="{FF2B5EF4-FFF2-40B4-BE49-F238E27FC236}">
                <a16:creationId xmlns:a16="http://schemas.microsoft.com/office/drawing/2014/main" id="{EDCB71D7-7808-424E-BCFE-B714735A0670}"/>
              </a:ext>
            </a:extLst>
          </p:cNvPr>
          <p:cNvPicPr>
            <a:picLocks noChangeAspect="1"/>
          </p:cNvPicPr>
          <p:nvPr/>
        </p:nvPicPr>
        <p:blipFill>
          <a:blip r:embed="rId3"/>
          <a:stretch>
            <a:fillRect/>
          </a:stretch>
        </p:blipFill>
        <p:spPr>
          <a:xfrm>
            <a:off x="2209800" y="1581150"/>
            <a:ext cx="4724400" cy="3532233"/>
          </a:xfrm>
          <a:prstGeom prst="rect">
            <a:avLst/>
          </a:prstGeom>
        </p:spPr>
      </p:pic>
    </p:spTree>
    <p:extLst>
      <p:ext uri="{BB962C8B-B14F-4D97-AF65-F5344CB8AC3E}">
        <p14:creationId xmlns:p14="http://schemas.microsoft.com/office/powerpoint/2010/main" val="2599864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oogle Shape;804;p74"/>
          <p:cNvGrpSpPr/>
          <p:nvPr/>
        </p:nvGrpSpPr>
        <p:grpSpPr>
          <a:xfrm>
            <a:off x="8476825" y="183200"/>
            <a:ext cx="432300" cy="372900"/>
            <a:chOff x="8476825" y="183200"/>
            <a:chExt cx="432300" cy="372900"/>
          </a:xfrm>
        </p:grpSpPr>
        <p:sp>
          <p:nvSpPr>
            <p:cNvPr id="55" name="Google Shape;805;p7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806;p7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TextBox 51"/>
          <p:cNvSpPr txBox="1"/>
          <p:nvPr/>
        </p:nvSpPr>
        <p:spPr>
          <a:xfrm>
            <a:off x="366888" y="1581150"/>
            <a:ext cx="7938912" cy="1525161"/>
          </a:xfrm>
          <a:prstGeom prst="rect">
            <a:avLst/>
          </a:prstGeom>
          <a:noFill/>
        </p:spPr>
        <p:txBody>
          <a:bodyPr wrap="square" rtlCol="0">
            <a:spAutoFit/>
          </a:bodyPr>
          <a:lstStyle/>
          <a:p>
            <a:pPr marL="338138" lvl="2" indent="-338138">
              <a:lnSpc>
                <a:spcPct val="150000"/>
              </a:lnSpc>
              <a:buClr>
                <a:schemeClr val="bg1"/>
              </a:buClr>
              <a:buFont typeface="Wingdings" pitchFamily="2" charset="2"/>
              <a:buChar char="ü"/>
            </a:pPr>
            <a:r>
              <a:rPr lang="en-US" sz="1600" b="1" dirty="0">
                <a:solidFill>
                  <a:schemeClr val="bg1"/>
                </a:solidFill>
                <a:latin typeface="Advent Pro Medium" charset="0"/>
              </a:rPr>
              <a:t>The k-nearest neighbors (KNN) algorithm is a simple, supervised machine learning algorithm that can be used to solve both classification and regression problems. </a:t>
            </a:r>
          </a:p>
          <a:p>
            <a:pPr marL="338138" lvl="2" indent="-338138">
              <a:lnSpc>
                <a:spcPct val="150000"/>
              </a:lnSpc>
              <a:buClr>
                <a:schemeClr val="bg1"/>
              </a:buClr>
              <a:buFont typeface="Wingdings" pitchFamily="2" charset="2"/>
              <a:buChar char="ü"/>
            </a:pPr>
            <a:r>
              <a:rPr lang="en-US" sz="1600" b="1" dirty="0">
                <a:solidFill>
                  <a:schemeClr val="bg1"/>
                </a:solidFill>
                <a:latin typeface="Advent Pro Medium" charset="0"/>
              </a:rPr>
              <a:t>It's easy to implement and understand but has a major drawback of becoming significantly slows as the size of that data in use grows.</a:t>
            </a:r>
          </a:p>
        </p:txBody>
      </p:sp>
      <p:sp>
        <p:nvSpPr>
          <p:cNvPr id="42" name="Rectangle 41"/>
          <p:cNvSpPr/>
          <p:nvPr/>
        </p:nvSpPr>
        <p:spPr>
          <a:xfrm>
            <a:off x="381000" y="514350"/>
            <a:ext cx="7467600" cy="523220"/>
          </a:xfrm>
          <a:prstGeom prst="rect">
            <a:avLst/>
          </a:prstGeom>
        </p:spPr>
        <p:txBody>
          <a:bodyPr wrap="square">
            <a:spAutoFit/>
          </a:bodyPr>
          <a:lstStyle/>
          <a:p>
            <a:r>
              <a:rPr lang="en-US" sz="2800" dirty="0">
                <a:solidFill>
                  <a:schemeClr val="lt1"/>
                </a:solidFill>
                <a:latin typeface="Bungee"/>
                <a:ea typeface="Bungee"/>
                <a:cs typeface="Bungee"/>
                <a:sym typeface="Bungee"/>
              </a:rPr>
              <a:t>KNN Representation</a:t>
            </a:r>
            <a:endParaRPr lang="en-US" sz="2000" dirty="0">
              <a:solidFill>
                <a:schemeClr val="lt1"/>
              </a:solidFill>
              <a:latin typeface="Bungee"/>
              <a:ea typeface="Bungee"/>
              <a:cs typeface="Bungee"/>
              <a:sym typeface="Bungee"/>
            </a:endParaRPr>
          </a:p>
        </p:txBody>
      </p:sp>
    </p:spTree>
    <p:extLst>
      <p:ext uri="{BB962C8B-B14F-4D97-AF65-F5344CB8AC3E}">
        <p14:creationId xmlns:p14="http://schemas.microsoft.com/office/powerpoint/2010/main" val="908612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39535EE-65E5-44A3-8AC0-9E67A131CD78}"/>
              </a:ext>
            </a:extLst>
          </p:cNvPr>
          <p:cNvPicPr>
            <a:picLocks noChangeAspect="1"/>
          </p:cNvPicPr>
          <p:nvPr/>
        </p:nvPicPr>
        <p:blipFill>
          <a:blip r:embed="rId2"/>
          <a:stretch>
            <a:fillRect/>
          </a:stretch>
        </p:blipFill>
        <p:spPr>
          <a:xfrm>
            <a:off x="1828800" y="1657350"/>
            <a:ext cx="4045310" cy="2186546"/>
          </a:xfrm>
          <a:prstGeom prst="rect">
            <a:avLst/>
          </a:prstGeom>
        </p:spPr>
      </p:pic>
      <p:pic>
        <p:nvPicPr>
          <p:cNvPr id="3" name="Picture 2">
            <a:extLst>
              <a:ext uri="{FF2B5EF4-FFF2-40B4-BE49-F238E27FC236}">
                <a16:creationId xmlns:a16="http://schemas.microsoft.com/office/drawing/2014/main" id="{AE6AFF69-91FB-4955-9FAB-4750C127B05F}"/>
              </a:ext>
            </a:extLst>
          </p:cNvPr>
          <p:cNvPicPr>
            <a:picLocks noChangeAspect="1"/>
          </p:cNvPicPr>
          <p:nvPr/>
        </p:nvPicPr>
        <p:blipFill>
          <a:blip r:embed="rId3"/>
          <a:stretch>
            <a:fillRect/>
          </a:stretch>
        </p:blipFill>
        <p:spPr>
          <a:xfrm>
            <a:off x="2271669" y="4324350"/>
            <a:ext cx="3159572" cy="370159"/>
          </a:xfrm>
          <a:prstGeom prst="rect">
            <a:avLst/>
          </a:prstGeom>
        </p:spPr>
      </p:pic>
      <p:sp>
        <p:nvSpPr>
          <p:cNvPr id="7" name="TextBox 6">
            <a:extLst>
              <a:ext uri="{FF2B5EF4-FFF2-40B4-BE49-F238E27FC236}">
                <a16:creationId xmlns:a16="http://schemas.microsoft.com/office/drawing/2014/main" id="{F6C7C836-5969-4794-92F7-080BF77FCFB1}"/>
              </a:ext>
            </a:extLst>
          </p:cNvPr>
          <p:cNvSpPr txBox="1"/>
          <p:nvPr/>
        </p:nvSpPr>
        <p:spPr>
          <a:xfrm>
            <a:off x="381000" y="455341"/>
            <a:ext cx="8001000" cy="5232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dirty="0">
                <a:ln>
                  <a:noFill/>
                </a:ln>
                <a:solidFill>
                  <a:prstClr val="white"/>
                </a:solidFill>
                <a:effectLst/>
                <a:uLnTx/>
                <a:uFillTx/>
                <a:latin typeface="Bungee"/>
                <a:ea typeface="Bungee"/>
                <a:cs typeface="Bungee"/>
                <a:sym typeface="Bungee"/>
              </a:rPr>
              <a:t>Finding the nearest neighbor</a:t>
            </a:r>
            <a:endParaRPr kumimoji="0" lang="en-US" sz="2000" b="0" i="0" u="none" strike="noStrike" kern="0" cap="none" spc="0" normalizeH="0" baseline="0" noProof="0" dirty="0">
              <a:ln>
                <a:noFill/>
              </a:ln>
              <a:solidFill>
                <a:prstClr val="white"/>
              </a:solidFill>
              <a:effectLst/>
              <a:uLnTx/>
              <a:uFillTx/>
              <a:latin typeface="Bungee"/>
              <a:ea typeface="Bungee"/>
              <a:cs typeface="Bungee"/>
              <a:sym typeface="Bungee"/>
            </a:endParaRPr>
          </a:p>
        </p:txBody>
      </p:sp>
    </p:spTree>
    <p:extLst>
      <p:ext uri="{BB962C8B-B14F-4D97-AF65-F5344CB8AC3E}">
        <p14:creationId xmlns:p14="http://schemas.microsoft.com/office/powerpoint/2010/main" val="9810863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sky, different&#10;&#10;Description automatically generated">
            <a:extLst>
              <a:ext uri="{FF2B5EF4-FFF2-40B4-BE49-F238E27FC236}">
                <a16:creationId xmlns:a16="http://schemas.microsoft.com/office/drawing/2014/main" id="{FA82A082-44BA-4AD8-987D-B71B9C6C50DD}"/>
              </a:ext>
            </a:extLst>
          </p:cNvPr>
          <p:cNvPicPr>
            <a:picLocks noChangeAspect="1"/>
          </p:cNvPicPr>
          <p:nvPr/>
        </p:nvPicPr>
        <p:blipFill>
          <a:blip r:embed="rId2"/>
          <a:stretch>
            <a:fillRect/>
          </a:stretch>
        </p:blipFill>
        <p:spPr>
          <a:xfrm>
            <a:off x="1457044" y="1657350"/>
            <a:ext cx="6229911" cy="3395449"/>
          </a:xfrm>
          <a:prstGeom prst="rect">
            <a:avLst/>
          </a:prstGeom>
        </p:spPr>
      </p:pic>
      <p:sp>
        <p:nvSpPr>
          <p:cNvPr id="9" name="TextBox 8">
            <a:extLst>
              <a:ext uri="{FF2B5EF4-FFF2-40B4-BE49-F238E27FC236}">
                <a16:creationId xmlns:a16="http://schemas.microsoft.com/office/drawing/2014/main" id="{D15E83EC-C9D0-41B2-88DA-0347C549F1C2}"/>
              </a:ext>
            </a:extLst>
          </p:cNvPr>
          <p:cNvSpPr txBox="1"/>
          <p:nvPr/>
        </p:nvSpPr>
        <p:spPr>
          <a:xfrm>
            <a:off x="838200" y="514350"/>
            <a:ext cx="4572000" cy="5232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dirty="0">
                <a:ln>
                  <a:noFill/>
                </a:ln>
                <a:solidFill>
                  <a:prstClr val="white"/>
                </a:solidFill>
                <a:effectLst/>
                <a:uLnTx/>
                <a:uFillTx/>
                <a:latin typeface="Bungee"/>
                <a:ea typeface="Bungee"/>
                <a:cs typeface="Bungee"/>
                <a:sym typeface="Bungee"/>
              </a:rPr>
              <a:t>KNN CLASSIFICATION</a:t>
            </a:r>
            <a:endParaRPr kumimoji="0" lang="en-US" sz="2000" b="0" i="0" u="none" strike="noStrike" kern="0" cap="none" spc="0" normalizeH="0" baseline="0" noProof="0" dirty="0">
              <a:ln>
                <a:noFill/>
              </a:ln>
              <a:solidFill>
                <a:prstClr val="white"/>
              </a:solidFill>
              <a:effectLst/>
              <a:uLnTx/>
              <a:uFillTx/>
              <a:latin typeface="Bungee"/>
              <a:ea typeface="Bungee"/>
              <a:cs typeface="Bungee"/>
              <a:sym typeface="Bungee"/>
            </a:endParaRPr>
          </a:p>
        </p:txBody>
      </p:sp>
    </p:spTree>
    <p:extLst>
      <p:ext uri="{BB962C8B-B14F-4D97-AF65-F5344CB8AC3E}">
        <p14:creationId xmlns:p14="http://schemas.microsoft.com/office/powerpoint/2010/main" val="8399262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oogle Shape;804;p74"/>
          <p:cNvGrpSpPr/>
          <p:nvPr/>
        </p:nvGrpSpPr>
        <p:grpSpPr>
          <a:xfrm>
            <a:off x="8476825" y="183200"/>
            <a:ext cx="432300" cy="372900"/>
            <a:chOff x="8476825" y="183200"/>
            <a:chExt cx="432300" cy="372900"/>
          </a:xfrm>
        </p:grpSpPr>
        <p:sp>
          <p:nvSpPr>
            <p:cNvPr id="55" name="Google Shape;805;p7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806;p7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TextBox 51"/>
          <p:cNvSpPr txBox="1"/>
          <p:nvPr/>
        </p:nvSpPr>
        <p:spPr>
          <a:xfrm>
            <a:off x="366888" y="1696045"/>
            <a:ext cx="7710311" cy="2950744"/>
          </a:xfrm>
          <a:prstGeom prst="rect">
            <a:avLst/>
          </a:prstGeom>
          <a:noFill/>
        </p:spPr>
        <p:txBody>
          <a:bodyPr wrap="square" rtlCol="0">
            <a:spAutoFit/>
          </a:bodyPr>
          <a:lstStyle/>
          <a:p>
            <a:pPr marL="338138" lvl="2" indent="-338138">
              <a:lnSpc>
                <a:spcPct val="150000"/>
              </a:lnSpc>
              <a:buClr>
                <a:schemeClr val="bg1"/>
              </a:buClr>
              <a:buFont typeface="Wingdings" pitchFamily="2" charset="2"/>
              <a:buChar char="ü"/>
            </a:pPr>
            <a:r>
              <a:rPr lang="en-US" sz="1800" b="1" dirty="0">
                <a:solidFill>
                  <a:schemeClr val="bg1"/>
                </a:solidFill>
                <a:latin typeface="Advent Pro Medium" charset="0"/>
              </a:rPr>
              <a:t>Decision Trees are a type of Supervised Machine Learning</a:t>
            </a:r>
          </a:p>
          <a:p>
            <a:pPr marL="338138" lvl="2" indent="-338138">
              <a:lnSpc>
                <a:spcPct val="150000"/>
              </a:lnSpc>
              <a:buClr>
                <a:schemeClr val="bg1"/>
              </a:buClr>
              <a:buFont typeface="Wingdings" pitchFamily="2" charset="2"/>
              <a:buChar char="ü"/>
            </a:pPr>
            <a:r>
              <a:rPr lang="en-US" sz="1800" b="1" dirty="0">
                <a:solidFill>
                  <a:schemeClr val="bg1"/>
                </a:solidFill>
                <a:latin typeface="Advent Pro Medium" charset="0"/>
              </a:rPr>
              <a:t>The goal is to create a model that predicts the value of a target variable based on several input variables.</a:t>
            </a:r>
          </a:p>
          <a:p>
            <a:pPr marL="338138" lvl="2" indent="-338138">
              <a:lnSpc>
                <a:spcPct val="150000"/>
              </a:lnSpc>
              <a:buClr>
                <a:schemeClr val="bg1"/>
              </a:buClr>
              <a:buFont typeface="Wingdings" pitchFamily="2" charset="2"/>
              <a:buChar char="ü"/>
            </a:pPr>
            <a:r>
              <a:rPr lang="en-US" sz="1800" b="1" dirty="0">
                <a:solidFill>
                  <a:schemeClr val="bg1"/>
                </a:solidFill>
                <a:latin typeface="Advent Pro Medium" charset="0"/>
              </a:rPr>
              <a:t>A decision tree is a tree-like graph with nodes representing the place where we pick an attribute and ask a question; edges represent the answers the to the question; and the leaves represent the actual output or class label. </a:t>
            </a:r>
          </a:p>
          <a:p>
            <a:pPr marL="338138" lvl="2" indent="-338138">
              <a:lnSpc>
                <a:spcPct val="150000"/>
              </a:lnSpc>
              <a:buClr>
                <a:schemeClr val="bg1"/>
              </a:buClr>
              <a:buFont typeface="Wingdings" pitchFamily="2" charset="2"/>
              <a:buChar char="ü"/>
            </a:pPr>
            <a:endParaRPr lang="en-US" sz="1800" b="1" dirty="0">
              <a:solidFill>
                <a:schemeClr val="bg1"/>
              </a:solidFill>
              <a:latin typeface="Advent Pro Medium" charset="0"/>
            </a:endParaRPr>
          </a:p>
        </p:txBody>
      </p:sp>
      <p:sp>
        <p:nvSpPr>
          <p:cNvPr id="42" name="Rectangle 41"/>
          <p:cNvSpPr/>
          <p:nvPr/>
        </p:nvSpPr>
        <p:spPr>
          <a:xfrm>
            <a:off x="381000" y="514350"/>
            <a:ext cx="7467600" cy="523220"/>
          </a:xfrm>
          <a:prstGeom prst="rect">
            <a:avLst/>
          </a:prstGeom>
        </p:spPr>
        <p:txBody>
          <a:bodyPr wrap="square">
            <a:spAutoFit/>
          </a:bodyPr>
          <a:lstStyle/>
          <a:p>
            <a:r>
              <a:rPr lang="en-US" sz="2800" dirty="0">
                <a:solidFill>
                  <a:schemeClr val="lt1"/>
                </a:solidFill>
                <a:latin typeface="Bungee"/>
                <a:ea typeface="Bungee"/>
                <a:cs typeface="Bungee"/>
                <a:sym typeface="Bungee"/>
              </a:rPr>
              <a:t>Decision Trees </a:t>
            </a:r>
            <a:endParaRPr lang="en-US" sz="2000" dirty="0">
              <a:solidFill>
                <a:schemeClr val="lt1"/>
              </a:solidFill>
              <a:latin typeface="Bungee"/>
              <a:ea typeface="Bungee"/>
              <a:cs typeface="Bungee"/>
              <a:sym typeface="Bungee"/>
            </a:endParaRPr>
          </a:p>
        </p:txBody>
      </p:sp>
    </p:spTree>
    <p:extLst>
      <p:ext uri="{BB962C8B-B14F-4D97-AF65-F5344CB8AC3E}">
        <p14:creationId xmlns:p14="http://schemas.microsoft.com/office/powerpoint/2010/main" val="3958654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oogle Shape;804;p74"/>
          <p:cNvGrpSpPr/>
          <p:nvPr/>
        </p:nvGrpSpPr>
        <p:grpSpPr>
          <a:xfrm>
            <a:off x="8476825" y="183200"/>
            <a:ext cx="432300" cy="372900"/>
            <a:chOff x="8476825" y="183200"/>
            <a:chExt cx="432300" cy="372900"/>
          </a:xfrm>
        </p:grpSpPr>
        <p:sp>
          <p:nvSpPr>
            <p:cNvPr id="55" name="Google Shape;805;p7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806;p7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TextBox 51"/>
          <p:cNvSpPr txBox="1"/>
          <p:nvPr/>
        </p:nvSpPr>
        <p:spPr>
          <a:xfrm>
            <a:off x="366888" y="1696044"/>
            <a:ext cx="3671711" cy="3285066"/>
          </a:xfrm>
          <a:prstGeom prst="rect">
            <a:avLst/>
          </a:prstGeom>
          <a:noFill/>
        </p:spPr>
        <p:txBody>
          <a:bodyPr wrap="square" rtlCol="0">
            <a:spAutoFit/>
          </a:bodyPr>
          <a:lstStyle/>
          <a:p>
            <a:pPr lvl="2">
              <a:lnSpc>
                <a:spcPct val="150000"/>
              </a:lnSpc>
              <a:buClr>
                <a:schemeClr val="bg1"/>
              </a:buClr>
            </a:pPr>
            <a:r>
              <a:rPr lang="en-US" b="1" dirty="0">
                <a:solidFill>
                  <a:schemeClr val="bg1"/>
                </a:solidFill>
                <a:latin typeface="Advent Pro Medium" charset="0"/>
              </a:rPr>
              <a:t>Example: Assume we want to play badminton on a particular day ,say Saturday , how will you decide whether to play or not. </a:t>
            </a:r>
          </a:p>
          <a:p>
            <a:pPr marL="338138" lvl="2" indent="-338138">
              <a:lnSpc>
                <a:spcPct val="150000"/>
              </a:lnSpc>
              <a:buClr>
                <a:schemeClr val="bg1"/>
              </a:buClr>
              <a:buFont typeface="Wingdings" pitchFamily="2" charset="2"/>
              <a:buChar char="ü"/>
            </a:pPr>
            <a:r>
              <a:rPr lang="en-US" b="1" dirty="0">
                <a:solidFill>
                  <a:schemeClr val="bg1"/>
                </a:solidFill>
                <a:latin typeface="Advent Pro Medium" charset="0"/>
              </a:rPr>
              <a:t>Factors to be considered: check if it's hot or cold, check the speed of the wind and humidity, how the weather is, i.e. is it sunny, cloudy, or rainy. </a:t>
            </a:r>
          </a:p>
          <a:p>
            <a:pPr marL="338138" lvl="2" indent="-338138">
              <a:lnSpc>
                <a:spcPct val="150000"/>
              </a:lnSpc>
              <a:buClr>
                <a:schemeClr val="bg1"/>
              </a:buClr>
              <a:buFont typeface="Wingdings" pitchFamily="2" charset="2"/>
              <a:buChar char="ü"/>
            </a:pPr>
            <a:r>
              <a:rPr lang="en-US" b="1" dirty="0">
                <a:solidFill>
                  <a:schemeClr val="bg1"/>
                </a:solidFill>
                <a:latin typeface="Advent Pro Medium" charset="0"/>
              </a:rPr>
              <a:t>You  have to take all these factors into account to reach a decision </a:t>
            </a:r>
            <a:r>
              <a:rPr lang="en-US" b="1" dirty="0" err="1">
                <a:solidFill>
                  <a:schemeClr val="bg1"/>
                </a:solidFill>
                <a:latin typeface="Advent Pro Medium" charset="0"/>
              </a:rPr>
              <a:t>ie</a:t>
            </a:r>
            <a:r>
              <a:rPr lang="en-US" b="1" dirty="0">
                <a:solidFill>
                  <a:schemeClr val="bg1"/>
                </a:solidFill>
                <a:latin typeface="Advent Pro Medium" charset="0"/>
              </a:rPr>
              <a:t> to Play Or Not.</a:t>
            </a:r>
          </a:p>
        </p:txBody>
      </p:sp>
      <p:sp>
        <p:nvSpPr>
          <p:cNvPr id="42" name="Rectangle 41"/>
          <p:cNvSpPr/>
          <p:nvPr/>
        </p:nvSpPr>
        <p:spPr>
          <a:xfrm>
            <a:off x="380999" y="514350"/>
            <a:ext cx="8528125" cy="954107"/>
          </a:xfrm>
          <a:prstGeom prst="rect">
            <a:avLst/>
          </a:prstGeom>
        </p:spPr>
        <p:txBody>
          <a:bodyPr wrap="square">
            <a:spAutoFit/>
          </a:bodyPr>
          <a:lstStyle/>
          <a:p>
            <a:r>
              <a:rPr lang="en-US" sz="2800" dirty="0">
                <a:solidFill>
                  <a:schemeClr val="lt1"/>
                </a:solidFill>
                <a:latin typeface="Bungee"/>
                <a:ea typeface="Bungee"/>
                <a:cs typeface="Bungee"/>
                <a:sym typeface="Bungee"/>
              </a:rPr>
              <a:t>A decision tree for the concept play tennis/ badminton</a:t>
            </a:r>
            <a:endParaRPr lang="en-US" sz="2000" dirty="0">
              <a:solidFill>
                <a:schemeClr val="lt1"/>
              </a:solidFill>
              <a:latin typeface="Bungee"/>
              <a:ea typeface="Bungee"/>
              <a:cs typeface="Bungee"/>
              <a:sym typeface="Bungee"/>
            </a:endParaRPr>
          </a:p>
        </p:txBody>
      </p:sp>
      <p:pic>
        <p:nvPicPr>
          <p:cNvPr id="7" name="Picture 6">
            <a:extLst>
              <a:ext uri="{FF2B5EF4-FFF2-40B4-BE49-F238E27FC236}">
                <a16:creationId xmlns:a16="http://schemas.microsoft.com/office/drawing/2014/main" id="{8173EF33-E290-4E63-B641-713D79F4EBC8}"/>
              </a:ext>
            </a:extLst>
          </p:cNvPr>
          <p:cNvPicPr>
            <a:picLocks noChangeAspect="1"/>
          </p:cNvPicPr>
          <p:nvPr/>
        </p:nvPicPr>
        <p:blipFill>
          <a:blip r:embed="rId3"/>
          <a:stretch>
            <a:fillRect/>
          </a:stretch>
        </p:blipFill>
        <p:spPr>
          <a:xfrm>
            <a:off x="4547979" y="1696044"/>
            <a:ext cx="4031619" cy="2829543"/>
          </a:xfrm>
          <a:prstGeom prst="rect">
            <a:avLst/>
          </a:prstGeom>
        </p:spPr>
      </p:pic>
    </p:spTree>
    <p:extLst>
      <p:ext uri="{BB962C8B-B14F-4D97-AF65-F5344CB8AC3E}">
        <p14:creationId xmlns:p14="http://schemas.microsoft.com/office/powerpoint/2010/main" val="3285003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F113D3-1E03-4810-B49C-C5834710FEFE}"/>
              </a:ext>
            </a:extLst>
          </p:cNvPr>
          <p:cNvSpPr/>
          <p:nvPr/>
        </p:nvSpPr>
        <p:spPr>
          <a:xfrm>
            <a:off x="380999" y="514350"/>
            <a:ext cx="8763001" cy="523220"/>
          </a:xfrm>
          <a:prstGeom prst="rect">
            <a:avLst/>
          </a:prstGeom>
        </p:spPr>
        <p:txBody>
          <a:bodyPr wrap="square">
            <a:spAutoFit/>
          </a:bodyPr>
          <a:lstStyle/>
          <a:p>
            <a:r>
              <a:rPr lang="en-US" sz="2800" dirty="0">
                <a:solidFill>
                  <a:schemeClr val="lt1"/>
                </a:solidFill>
                <a:latin typeface="Bungee"/>
                <a:ea typeface="Bungee"/>
                <a:cs typeface="Bungee"/>
                <a:sym typeface="Bungee"/>
              </a:rPr>
              <a:t>A decision tree for Boolean operations</a:t>
            </a:r>
            <a:endParaRPr lang="en-US" sz="2000" dirty="0">
              <a:solidFill>
                <a:schemeClr val="lt1"/>
              </a:solidFill>
              <a:latin typeface="Bungee"/>
              <a:ea typeface="Bungee"/>
              <a:cs typeface="Bungee"/>
              <a:sym typeface="Bungee"/>
            </a:endParaRPr>
          </a:p>
        </p:txBody>
      </p:sp>
      <p:sp>
        <p:nvSpPr>
          <p:cNvPr id="3" name="TextBox 2">
            <a:extLst>
              <a:ext uri="{FF2B5EF4-FFF2-40B4-BE49-F238E27FC236}">
                <a16:creationId xmlns:a16="http://schemas.microsoft.com/office/drawing/2014/main" id="{EAE8D77C-CC78-4990-8A1A-85AB33230597}"/>
              </a:ext>
            </a:extLst>
          </p:cNvPr>
          <p:cNvSpPr txBox="1"/>
          <p:nvPr/>
        </p:nvSpPr>
        <p:spPr>
          <a:xfrm>
            <a:off x="2667000" y="1526650"/>
            <a:ext cx="3671711" cy="376578"/>
          </a:xfrm>
          <a:prstGeom prst="rect">
            <a:avLst/>
          </a:prstGeom>
          <a:noFill/>
        </p:spPr>
        <p:txBody>
          <a:bodyPr wrap="square" rtlCol="0">
            <a:spAutoFit/>
          </a:bodyPr>
          <a:lstStyle/>
          <a:p>
            <a:pPr lvl="2">
              <a:lnSpc>
                <a:spcPct val="150000"/>
              </a:lnSpc>
              <a:buClr>
                <a:schemeClr val="bg1"/>
              </a:buClr>
            </a:pPr>
            <a:r>
              <a:rPr lang="en-US" b="1" dirty="0">
                <a:solidFill>
                  <a:schemeClr val="bg1"/>
                </a:solidFill>
                <a:latin typeface="Advent Pro Medium" charset="0"/>
              </a:rPr>
              <a:t>AND OPERATION</a:t>
            </a:r>
          </a:p>
        </p:txBody>
      </p:sp>
      <p:pic>
        <p:nvPicPr>
          <p:cNvPr id="4" name="Picture 3">
            <a:extLst>
              <a:ext uri="{FF2B5EF4-FFF2-40B4-BE49-F238E27FC236}">
                <a16:creationId xmlns:a16="http://schemas.microsoft.com/office/drawing/2014/main" id="{6127C019-2DD0-46BD-AB1C-5ADD674AC604}"/>
              </a:ext>
            </a:extLst>
          </p:cNvPr>
          <p:cNvPicPr>
            <a:picLocks noChangeAspect="1"/>
          </p:cNvPicPr>
          <p:nvPr/>
        </p:nvPicPr>
        <p:blipFill>
          <a:blip r:embed="rId2"/>
          <a:stretch>
            <a:fillRect/>
          </a:stretch>
        </p:blipFill>
        <p:spPr>
          <a:xfrm>
            <a:off x="533400" y="2258836"/>
            <a:ext cx="2266950" cy="2390775"/>
          </a:xfrm>
          <a:prstGeom prst="rect">
            <a:avLst/>
          </a:prstGeom>
        </p:spPr>
      </p:pic>
      <p:pic>
        <p:nvPicPr>
          <p:cNvPr id="5" name="Picture 4">
            <a:extLst>
              <a:ext uri="{FF2B5EF4-FFF2-40B4-BE49-F238E27FC236}">
                <a16:creationId xmlns:a16="http://schemas.microsoft.com/office/drawing/2014/main" id="{27E1A11C-1E8C-4195-8902-0EE3E90D1B72}"/>
              </a:ext>
            </a:extLst>
          </p:cNvPr>
          <p:cNvPicPr>
            <a:picLocks noChangeAspect="1"/>
          </p:cNvPicPr>
          <p:nvPr/>
        </p:nvPicPr>
        <p:blipFill rotWithShape="1">
          <a:blip r:embed="rId3"/>
          <a:srcRect t="19285"/>
          <a:stretch/>
        </p:blipFill>
        <p:spPr>
          <a:xfrm>
            <a:off x="4103200" y="2285700"/>
            <a:ext cx="4510703" cy="2212012"/>
          </a:xfrm>
          <a:prstGeom prst="rect">
            <a:avLst/>
          </a:prstGeom>
        </p:spPr>
      </p:pic>
    </p:spTree>
    <p:extLst>
      <p:ext uri="{BB962C8B-B14F-4D97-AF65-F5344CB8AC3E}">
        <p14:creationId xmlns:p14="http://schemas.microsoft.com/office/powerpoint/2010/main" val="3227390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F113D3-1E03-4810-B49C-C5834710FEFE}"/>
              </a:ext>
            </a:extLst>
          </p:cNvPr>
          <p:cNvSpPr/>
          <p:nvPr/>
        </p:nvSpPr>
        <p:spPr>
          <a:xfrm>
            <a:off x="380999" y="514350"/>
            <a:ext cx="8763001" cy="523220"/>
          </a:xfrm>
          <a:prstGeom prst="rect">
            <a:avLst/>
          </a:prstGeom>
        </p:spPr>
        <p:txBody>
          <a:bodyPr wrap="square">
            <a:spAutoFit/>
          </a:bodyPr>
          <a:lstStyle/>
          <a:p>
            <a:r>
              <a:rPr lang="en-US" sz="2800" dirty="0">
                <a:solidFill>
                  <a:schemeClr val="lt1"/>
                </a:solidFill>
                <a:latin typeface="Bungee"/>
                <a:ea typeface="Bungee"/>
                <a:cs typeface="Bungee"/>
                <a:sym typeface="Bungee"/>
              </a:rPr>
              <a:t>A decision tree for Boolean operations</a:t>
            </a:r>
            <a:endParaRPr lang="en-US" sz="2000" dirty="0">
              <a:solidFill>
                <a:schemeClr val="lt1"/>
              </a:solidFill>
              <a:latin typeface="Bungee"/>
              <a:ea typeface="Bungee"/>
              <a:cs typeface="Bungee"/>
              <a:sym typeface="Bungee"/>
            </a:endParaRPr>
          </a:p>
        </p:txBody>
      </p:sp>
      <p:sp>
        <p:nvSpPr>
          <p:cNvPr id="3" name="TextBox 2">
            <a:extLst>
              <a:ext uri="{FF2B5EF4-FFF2-40B4-BE49-F238E27FC236}">
                <a16:creationId xmlns:a16="http://schemas.microsoft.com/office/drawing/2014/main" id="{EAE8D77C-CC78-4990-8A1A-85AB33230597}"/>
              </a:ext>
            </a:extLst>
          </p:cNvPr>
          <p:cNvSpPr txBox="1"/>
          <p:nvPr/>
        </p:nvSpPr>
        <p:spPr>
          <a:xfrm>
            <a:off x="3048000" y="1711813"/>
            <a:ext cx="1905000" cy="376578"/>
          </a:xfrm>
          <a:prstGeom prst="rect">
            <a:avLst/>
          </a:prstGeom>
          <a:noFill/>
        </p:spPr>
        <p:txBody>
          <a:bodyPr wrap="square" rtlCol="0">
            <a:spAutoFit/>
          </a:bodyPr>
          <a:lstStyle/>
          <a:p>
            <a:pPr lvl="2">
              <a:lnSpc>
                <a:spcPct val="150000"/>
              </a:lnSpc>
              <a:buClr>
                <a:schemeClr val="bg1"/>
              </a:buClr>
            </a:pPr>
            <a:r>
              <a:rPr lang="en-US" b="1" dirty="0">
                <a:solidFill>
                  <a:schemeClr val="bg1"/>
                </a:solidFill>
                <a:latin typeface="Advent Pro Medium" charset="0"/>
              </a:rPr>
              <a:t>OR OPERATION</a:t>
            </a:r>
          </a:p>
        </p:txBody>
      </p:sp>
      <p:pic>
        <p:nvPicPr>
          <p:cNvPr id="6" name="Picture 5">
            <a:extLst>
              <a:ext uri="{FF2B5EF4-FFF2-40B4-BE49-F238E27FC236}">
                <a16:creationId xmlns:a16="http://schemas.microsoft.com/office/drawing/2014/main" id="{703E5C47-21F4-4481-89EA-A08FC797158D}"/>
              </a:ext>
            </a:extLst>
          </p:cNvPr>
          <p:cNvPicPr>
            <a:picLocks noChangeAspect="1"/>
          </p:cNvPicPr>
          <p:nvPr/>
        </p:nvPicPr>
        <p:blipFill>
          <a:blip r:embed="rId2"/>
          <a:stretch>
            <a:fillRect/>
          </a:stretch>
        </p:blipFill>
        <p:spPr>
          <a:xfrm>
            <a:off x="990600" y="2252539"/>
            <a:ext cx="2152650" cy="2571750"/>
          </a:xfrm>
          <a:prstGeom prst="rect">
            <a:avLst/>
          </a:prstGeom>
        </p:spPr>
      </p:pic>
      <p:pic>
        <p:nvPicPr>
          <p:cNvPr id="7" name="Picture 6">
            <a:extLst>
              <a:ext uri="{FF2B5EF4-FFF2-40B4-BE49-F238E27FC236}">
                <a16:creationId xmlns:a16="http://schemas.microsoft.com/office/drawing/2014/main" id="{07304504-63CC-494A-A433-99B4928052DA}"/>
              </a:ext>
            </a:extLst>
          </p:cNvPr>
          <p:cNvPicPr>
            <a:picLocks noChangeAspect="1"/>
          </p:cNvPicPr>
          <p:nvPr/>
        </p:nvPicPr>
        <p:blipFill rotWithShape="1">
          <a:blip r:embed="rId3"/>
          <a:srcRect t="13125"/>
          <a:stretch/>
        </p:blipFill>
        <p:spPr>
          <a:xfrm>
            <a:off x="3581400" y="2331747"/>
            <a:ext cx="5029200" cy="2323060"/>
          </a:xfrm>
          <a:prstGeom prst="rect">
            <a:avLst/>
          </a:prstGeom>
        </p:spPr>
      </p:pic>
    </p:spTree>
    <p:extLst>
      <p:ext uri="{BB962C8B-B14F-4D97-AF65-F5344CB8AC3E}">
        <p14:creationId xmlns:p14="http://schemas.microsoft.com/office/powerpoint/2010/main" val="214948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F113D3-1E03-4810-B49C-C5834710FEFE}"/>
              </a:ext>
            </a:extLst>
          </p:cNvPr>
          <p:cNvSpPr/>
          <p:nvPr/>
        </p:nvSpPr>
        <p:spPr>
          <a:xfrm>
            <a:off x="380999" y="514350"/>
            <a:ext cx="8763001" cy="523220"/>
          </a:xfrm>
          <a:prstGeom prst="rect">
            <a:avLst/>
          </a:prstGeom>
        </p:spPr>
        <p:txBody>
          <a:bodyPr wrap="square">
            <a:spAutoFit/>
          </a:bodyPr>
          <a:lstStyle/>
          <a:p>
            <a:r>
              <a:rPr lang="en-US" sz="2800" dirty="0">
                <a:solidFill>
                  <a:schemeClr val="lt1"/>
                </a:solidFill>
                <a:latin typeface="Bungee"/>
                <a:ea typeface="Bungee"/>
                <a:cs typeface="Bungee"/>
                <a:sym typeface="Bungee"/>
              </a:rPr>
              <a:t>A decision tree for Boolean operations</a:t>
            </a:r>
            <a:endParaRPr lang="en-US" sz="2000" dirty="0">
              <a:solidFill>
                <a:schemeClr val="lt1"/>
              </a:solidFill>
              <a:latin typeface="Bungee"/>
              <a:ea typeface="Bungee"/>
              <a:cs typeface="Bungee"/>
              <a:sym typeface="Bungee"/>
            </a:endParaRPr>
          </a:p>
        </p:txBody>
      </p:sp>
      <p:sp>
        <p:nvSpPr>
          <p:cNvPr id="3" name="TextBox 2">
            <a:extLst>
              <a:ext uri="{FF2B5EF4-FFF2-40B4-BE49-F238E27FC236}">
                <a16:creationId xmlns:a16="http://schemas.microsoft.com/office/drawing/2014/main" id="{EAE8D77C-CC78-4990-8A1A-85AB33230597}"/>
              </a:ext>
            </a:extLst>
          </p:cNvPr>
          <p:cNvSpPr txBox="1"/>
          <p:nvPr/>
        </p:nvSpPr>
        <p:spPr>
          <a:xfrm>
            <a:off x="3048000" y="1711813"/>
            <a:ext cx="1905000" cy="376578"/>
          </a:xfrm>
          <a:prstGeom prst="rect">
            <a:avLst/>
          </a:prstGeom>
          <a:noFill/>
        </p:spPr>
        <p:txBody>
          <a:bodyPr wrap="square" rtlCol="0">
            <a:spAutoFit/>
          </a:bodyPr>
          <a:lstStyle/>
          <a:p>
            <a:pPr lvl="2">
              <a:lnSpc>
                <a:spcPct val="150000"/>
              </a:lnSpc>
              <a:buClr>
                <a:schemeClr val="bg1"/>
              </a:buClr>
            </a:pPr>
            <a:r>
              <a:rPr lang="en-US" b="1" dirty="0">
                <a:solidFill>
                  <a:schemeClr val="bg1"/>
                </a:solidFill>
                <a:latin typeface="Advent Pro Medium" charset="0"/>
              </a:rPr>
              <a:t>XOR OPERATION</a:t>
            </a:r>
          </a:p>
        </p:txBody>
      </p:sp>
      <p:pic>
        <p:nvPicPr>
          <p:cNvPr id="8" name="Picture 7">
            <a:extLst>
              <a:ext uri="{FF2B5EF4-FFF2-40B4-BE49-F238E27FC236}">
                <a16:creationId xmlns:a16="http://schemas.microsoft.com/office/drawing/2014/main" id="{F6875971-BD65-4F82-9704-21367FAA2E6C}"/>
              </a:ext>
            </a:extLst>
          </p:cNvPr>
          <p:cNvPicPr>
            <a:picLocks noChangeAspect="1"/>
          </p:cNvPicPr>
          <p:nvPr/>
        </p:nvPicPr>
        <p:blipFill>
          <a:blip r:embed="rId2"/>
          <a:stretch>
            <a:fillRect/>
          </a:stretch>
        </p:blipFill>
        <p:spPr>
          <a:xfrm>
            <a:off x="1381125" y="2418456"/>
            <a:ext cx="6381750" cy="2266950"/>
          </a:xfrm>
          <a:prstGeom prst="rect">
            <a:avLst/>
          </a:prstGeom>
        </p:spPr>
      </p:pic>
    </p:spTree>
    <p:extLst>
      <p:ext uri="{BB962C8B-B14F-4D97-AF65-F5344CB8AC3E}">
        <p14:creationId xmlns:p14="http://schemas.microsoft.com/office/powerpoint/2010/main" val="984725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B7B596E-57F8-4E3A-A7B3-DAD25A3FF9DB}"/>
              </a:ext>
            </a:extLst>
          </p:cNvPr>
          <p:cNvSpPr/>
          <p:nvPr/>
        </p:nvSpPr>
        <p:spPr>
          <a:xfrm>
            <a:off x="380999" y="514350"/>
            <a:ext cx="8528125" cy="523220"/>
          </a:xfrm>
          <a:prstGeom prst="rect">
            <a:avLst/>
          </a:prstGeom>
        </p:spPr>
        <p:txBody>
          <a:bodyPr wrap="square">
            <a:spAutoFit/>
          </a:bodyPr>
          <a:lstStyle/>
          <a:p>
            <a:r>
              <a:rPr lang="en-US" sz="2800" dirty="0">
                <a:solidFill>
                  <a:schemeClr val="lt1"/>
                </a:solidFill>
                <a:latin typeface="Bungee"/>
                <a:ea typeface="Bungee"/>
                <a:cs typeface="Bungee"/>
                <a:sym typeface="Bungee"/>
              </a:rPr>
              <a:t>Activity</a:t>
            </a:r>
            <a:endParaRPr lang="en-US" sz="2000" dirty="0">
              <a:solidFill>
                <a:schemeClr val="lt1"/>
              </a:solidFill>
              <a:latin typeface="Bungee"/>
              <a:ea typeface="Bungee"/>
              <a:cs typeface="Bungee"/>
              <a:sym typeface="Bungee"/>
            </a:endParaRPr>
          </a:p>
        </p:txBody>
      </p:sp>
      <p:sp>
        <p:nvSpPr>
          <p:cNvPr id="10" name="TextBox 9">
            <a:extLst>
              <a:ext uri="{FF2B5EF4-FFF2-40B4-BE49-F238E27FC236}">
                <a16:creationId xmlns:a16="http://schemas.microsoft.com/office/drawing/2014/main" id="{2796E65E-3DA9-4743-BF39-F6D02B0FFB46}"/>
              </a:ext>
            </a:extLst>
          </p:cNvPr>
          <p:cNvSpPr txBox="1"/>
          <p:nvPr/>
        </p:nvSpPr>
        <p:spPr>
          <a:xfrm>
            <a:off x="228600" y="1622721"/>
            <a:ext cx="7018867" cy="376578"/>
          </a:xfrm>
          <a:prstGeom prst="rect">
            <a:avLst/>
          </a:prstGeom>
          <a:noFill/>
        </p:spPr>
        <p:txBody>
          <a:bodyPr wrap="square">
            <a:spAutoFit/>
          </a:bodyPr>
          <a:lstStyle/>
          <a:p>
            <a:pPr lvl="2">
              <a:lnSpc>
                <a:spcPct val="150000"/>
              </a:lnSpc>
              <a:buClr>
                <a:schemeClr val="bg1"/>
              </a:buClr>
            </a:pPr>
            <a:r>
              <a:rPr lang="en-US" b="1" dirty="0">
                <a:solidFill>
                  <a:schemeClr val="bg1"/>
                </a:solidFill>
                <a:latin typeface="Advent Pro Medium" charset="0"/>
              </a:rPr>
              <a:t>Draw a decision tree performing XOR functionality using 3 attributes X1, X2 ,X3</a:t>
            </a:r>
          </a:p>
        </p:txBody>
      </p:sp>
      <p:pic>
        <p:nvPicPr>
          <p:cNvPr id="1026" name="Picture 2" descr="decision tree definition in machine learning online -">
            <a:extLst>
              <a:ext uri="{FF2B5EF4-FFF2-40B4-BE49-F238E27FC236}">
                <a16:creationId xmlns:a16="http://schemas.microsoft.com/office/drawing/2014/main" id="{982B742B-72BE-4C61-AFC5-F7E4DE6BF5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2571750"/>
            <a:ext cx="4495800" cy="23708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3161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E11AAA4D-022A-49E2-BD8C-AD7D7C999782}"/>
              </a:ext>
            </a:extLst>
          </p:cNvPr>
          <p:cNvSpPr/>
          <p:nvPr/>
        </p:nvSpPr>
        <p:spPr>
          <a:xfrm>
            <a:off x="737336" y="3042471"/>
            <a:ext cx="1737360" cy="785282"/>
          </a:xfrm>
          <a:prstGeom prst="rect">
            <a:avLst/>
          </a:prstGeom>
          <a:solidFill>
            <a:srgbClr val="B89186">
              <a:alpha val="89020"/>
            </a:srgbClr>
          </a:solidFill>
          <a:ln>
            <a:solidFill>
              <a:srgbClr val="B891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2F264FDF-FB82-4B47-B5AD-DBD6F946BB46}"/>
              </a:ext>
            </a:extLst>
          </p:cNvPr>
          <p:cNvSpPr/>
          <p:nvPr/>
        </p:nvSpPr>
        <p:spPr>
          <a:xfrm>
            <a:off x="3469047" y="3042471"/>
            <a:ext cx="1737360" cy="785282"/>
          </a:xfrm>
          <a:prstGeom prst="rect">
            <a:avLst/>
          </a:prstGeom>
          <a:solidFill>
            <a:srgbClr val="B89186">
              <a:alpha val="89020"/>
            </a:srgbClr>
          </a:solidFill>
          <a:ln>
            <a:solidFill>
              <a:srgbClr val="B891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93EEDD6A-7A2B-4644-84BE-33532DC98848}"/>
              </a:ext>
            </a:extLst>
          </p:cNvPr>
          <p:cNvSpPr/>
          <p:nvPr/>
        </p:nvSpPr>
        <p:spPr>
          <a:xfrm>
            <a:off x="6200757" y="3042471"/>
            <a:ext cx="1737360" cy="785282"/>
          </a:xfrm>
          <a:prstGeom prst="rect">
            <a:avLst/>
          </a:prstGeom>
          <a:solidFill>
            <a:srgbClr val="B89186">
              <a:alpha val="89020"/>
            </a:srgbClr>
          </a:solidFill>
          <a:ln>
            <a:solidFill>
              <a:srgbClr val="B891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411BD372-20BE-48CB-A5B3-323A144EB21D}"/>
              </a:ext>
            </a:extLst>
          </p:cNvPr>
          <p:cNvSpPr/>
          <p:nvPr/>
        </p:nvSpPr>
        <p:spPr>
          <a:xfrm>
            <a:off x="6720263" y="1709231"/>
            <a:ext cx="1737360" cy="785282"/>
          </a:xfrm>
          <a:prstGeom prst="rect">
            <a:avLst/>
          </a:prstGeom>
          <a:solidFill>
            <a:srgbClr val="B89186">
              <a:alpha val="89020"/>
            </a:srgbClr>
          </a:solidFill>
          <a:ln>
            <a:solidFill>
              <a:srgbClr val="B891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D32FA4DF-EB0A-4084-AD50-F54808766F10}"/>
              </a:ext>
            </a:extLst>
          </p:cNvPr>
          <p:cNvSpPr/>
          <p:nvPr/>
        </p:nvSpPr>
        <p:spPr>
          <a:xfrm>
            <a:off x="4661172" y="1709231"/>
            <a:ext cx="1737360" cy="785282"/>
          </a:xfrm>
          <a:prstGeom prst="rect">
            <a:avLst/>
          </a:prstGeom>
          <a:solidFill>
            <a:srgbClr val="B89186">
              <a:alpha val="89020"/>
            </a:srgbClr>
          </a:solidFill>
          <a:ln>
            <a:solidFill>
              <a:srgbClr val="B891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p:nvSpPr>
        <p:spPr>
          <a:xfrm>
            <a:off x="542992" y="1709231"/>
            <a:ext cx="1737360" cy="785282"/>
          </a:xfrm>
          <a:prstGeom prst="rect">
            <a:avLst/>
          </a:prstGeom>
          <a:solidFill>
            <a:srgbClr val="B89186">
              <a:alpha val="89020"/>
            </a:srgbClr>
          </a:solidFill>
          <a:ln>
            <a:solidFill>
              <a:srgbClr val="B891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304800" y="438150"/>
            <a:ext cx="6215163" cy="523220"/>
          </a:xfrm>
          <a:prstGeom prst="rect">
            <a:avLst/>
          </a:prstGeom>
        </p:spPr>
        <p:txBody>
          <a:bodyPr wrap="none">
            <a:spAutoFit/>
          </a:bodyPr>
          <a:lstStyle/>
          <a:p>
            <a:r>
              <a:rPr lang="en-US" sz="2800" dirty="0">
                <a:solidFill>
                  <a:schemeClr val="lt1"/>
                </a:solidFill>
                <a:latin typeface="Bungee"/>
                <a:ea typeface="Bungee"/>
                <a:cs typeface="Bungee"/>
                <a:sym typeface="Bungee"/>
              </a:rPr>
              <a:t>7 Steps of Machine Learning</a:t>
            </a:r>
            <a:endParaRPr lang="en-US" sz="2000" dirty="0">
              <a:solidFill>
                <a:schemeClr val="lt1"/>
              </a:solidFill>
              <a:latin typeface="Bungee"/>
              <a:ea typeface="Bungee"/>
              <a:cs typeface="Bungee"/>
              <a:sym typeface="Bungee"/>
            </a:endParaRPr>
          </a:p>
        </p:txBody>
      </p:sp>
      <p:sp>
        <p:nvSpPr>
          <p:cNvPr id="9" name="Rectangle 8"/>
          <p:cNvSpPr/>
          <p:nvPr/>
        </p:nvSpPr>
        <p:spPr>
          <a:xfrm>
            <a:off x="4592017" y="2018347"/>
            <a:ext cx="1874272" cy="276999"/>
          </a:xfrm>
          <a:prstGeom prst="rect">
            <a:avLst/>
          </a:prstGeom>
        </p:spPr>
        <p:txBody>
          <a:bodyPr wrap="square">
            <a:spAutoFit/>
          </a:bodyPr>
          <a:lstStyle/>
          <a:p>
            <a:r>
              <a:rPr lang="en-US" sz="1200" b="1" dirty="0">
                <a:solidFill>
                  <a:schemeClr val="bg1"/>
                </a:solidFill>
                <a:latin typeface="Bungee" charset="0"/>
              </a:rPr>
              <a:t> Choose a Model</a:t>
            </a:r>
          </a:p>
        </p:txBody>
      </p:sp>
      <p:sp>
        <p:nvSpPr>
          <p:cNvPr id="11" name="Rectangle 10"/>
          <p:cNvSpPr/>
          <p:nvPr/>
        </p:nvSpPr>
        <p:spPr>
          <a:xfrm>
            <a:off x="542991" y="2045081"/>
            <a:ext cx="2273795" cy="276999"/>
          </a:xfrm>
          <a:prstGeom prst="rect">
            <a:avLst/>
          </a:prstGeom>
        </p:spPr>
        <p:txBody>
          <a:bodyPr wrap="square">
            <a:spAutoFit/>
          </a:bodyPr>
          <a:lstStyle/>
          <a:p>
            <a:r>
              <a:rPr lang="en-US" sz="1200" b="1" dirty="0">
                <a:solidFill>
                  <a:schemeClr val="bg1"/>
                </a:solidFill>
                <a:latin typeface="Bungee" charset="0"/>
              </a:rPr>
              <a:t>Data  Collection</a:t>
            </a:r>
            <a:endParaRPr lang="en-US" sz="1200" dirty="0">
              <a:solidFill>
                <a:schemeClr val="bg1"/>
              </a:solidFill>
              <a:latin typeface="Bungee" charset="0"/>
            </a:endParaRPr>
          </a:p>
        </p:txBody>
      </p:sp>
      <p:sp>
        <p:nvSpPr>
          <p:cNvPr id="19" name="Rectangle 18">
            <a:extLst>
              <a:ext uri="{FF2B5EF4-FFF2-40B4-BE49-F238E27FC236}">
                <a16:creationId xmlns:a16="http://schemas.microsoft.com/office/drawing/2014/main" id="{D446FC49-6B0B-4D07-9160-45C7245C00E5}"/>
              </a:ext>
            </a:extLst>
          </p:cNvPr>
          <p:cNvSpPr/>
          <p:nvPr/>
        </p:nvSpPr>
        <p:spPr>
          <a:xfrm>
            <a:off x="2602082" y="1709231"/>
            <a:ext cx="1737360" cy="785282"/>
          </a:xfrm>
          <a:prstGeom prst="rect">
            <a:avLst/>
          </a:prstGeom>
          <a:solidFill>
            <a:srgbClr val="B89186">
              <a:alpha val="89020"/>
            </a:srgbClr>
          </a:solidFill>
          <a:ln>
            <a:solidFill>
              <a:srgbClr val="B8918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C55A5817-CA7F-4234-A2AB-7633DA8FC3C1}"/>
              </a:ext>
            </a:extLst>
          </p:cNvPr>
          <p:cNvSpPr/>
          <p:nvPr/>
        </p:nvSpPr>
        <p:spPr>
          <a:xfrm>
            <a:off x="6720262" y="2018347"/>
            <a:ext cx="1737360" cy="276999"/>
          </a:xfrm>
          <a:prstGeom prst="rect">
            <a:avLst/>
          </a:prstGeom>
        </p:spPr>
        <p:txBody>
          <a:bodyPr wrap="square">
            <a:spAutoFit/>
          </a:bodyPr>
          <a:lstStyle/>
          <a:p>
            <a:r>
              <a:rPr lang="en-US" sz="1200" b="1" dirty="0">
                <a:solidFill>
                  <a:schemeClr val="bg1"/>
                </a:solidFill>
                <a:latin typeface="Bungee" charset="0"/>
              </a:rPr>
              <a:t>Train the Model</a:t>
            </a:r>
          </a:p>
        </p:txBody>
      </p:sp>
      <p:sp>
        <p:nvSpPr>
          <p:cNvPr id="21" name="Rectangle 20">
            <a:extLst>
              <a:ext uri="{FF2B5EF4-FFF2-40B4-BE49-F238E27FC236}">
                <a16:creationId xmlns:a16="http://schemas.microsoft.com/office/drawing/2014/main" id="{ABE05A6E-5974-453E-A0D6-6917432AD224}"/>
              </a:ext>
            </a:extLst>
          </p:cNvPr>
          <p:cNvSpPr/>
          <p:nvPr/>
        </p:nvSpPr>
        <p:spPr>
          <a:xfrm>
            <a:off x="2560840" y="2029367"/>
            <a:ext cx="2100331" cy="276999"/>
          </a:xfrm>
          <a:prstGeom prst="rect">
            <a:avLst/>
          </a:prstGeom>
        </p:spPr>
        <p:txBody>
          <a:bodyPr wrap="square">
            <a:spAutoFit/>
          </a:bodyPr>
          <a:lstStyle/>
          <a:p>
            <a:r>
              <a:rPr lang="en-US" sz="1200" b="1" dirty="0">
                <a:solidFill>
                  <a:schemeClr val="bg1"/>
                </a:solidFill>
                <a:latin typeface="Bungee" charset="0"/>
              </a:rPr>
              <a:t>Data Preparation</a:t>
            </a:r>
          </a:p>
        </p:txBody>
      </p:sp>
      <p:sp>
        <p:nvSpPr>
          <p:cNvPr id="22" name="Rectangle 21">
            <a:extLst>
              <a:ext uri="{FF2B5EF4-FFF2-40B4-BE49-F238E27FC236}">
                <a16:creationId xmlns:a16="http://schemas.microsoft.com/office/drawing/2014/main" id="{24C66204-2F0B-4D55-ABFA-EFBDE841DC6C}"/>
              </a:ext>
            </a:extLst>
          </p:cNvPr>
          <p:cNvSpPr/>
          <p:nvPr/>
        </p:nvSpPr>
        <p:spPr>
          <a:xfrm>
            <a:off x="3419446" y="3362328"/>
            <a:ext cx="2059298" cy="276999"/>
          </a:xfrm>
          <a:prstGeom prst="rect">
            <a:avLst/>
          </a:prstGeom>
        </p:spPr>
        <p:txBody>
          <a:bodyPr wrap="square">
            <a:spAutoFit/>
          </a:bodyPr>
          <a:lstStyle/>
          <a:p>
            <a:r>
              <a:rPr lang="en-US" sz="1200" b="1" dirty="0">
                <a:solidFill>
                  <a:schemeClr val="bg1"/>
                </a:solidFill>
                <a:latin typeface="Bungee" charset="0"/>
              </a:rPr>
              <a:t>Parameter Tuning</a:t>
            </a:r>
          </a:p>
        </p:txBody>
      </p:sp>
      <p:sp>
        <p:nvSpPr>
          <p:cNvPr id="23" name="Rectangle 22">
            <a:extLst>
              <a:ext uri="{FF2B5EF4-FFF2-40B4-BE49-F238E27FC236}">
                <a16:creationId xmlns:a16="http://schemas.microsoft.com/office/drawing/2014/main" id="{E163CB6D-D8A9-443F-8484-94A348078B78}"/>
              </a:ext>
            </a:extLst>
          </p:cNvPr>
          <p:cNvSpPr/>
          <p:nvPr/>
        </p:nvSpPr>
        <p:spPr>
          <a:xfrm>
            <a:off x="688807" y="3250446"/>
            <a:ext cx="1518704" cy="461665"/>
          </a:xfrm>
          <a:prstGeom prst="rect">
            <a:avLst/>
          </a:prstGeom>
        </p:spPr>
        <p:txBody>
          <a:bodyPr wrap="square">
            <a:spAutoFit/>
          </a:bodyPr>
          <a:lstStyle/>
          <a:p>
            <a:pPr algn="ctr"/>
            <a:r>
              <a:rPr lang="en-US" sz="1200" b="1" dirty="0">
                <a:solidFill>
                  <a:schemeClr val="bg1"/>
                </a:solidFill>
                <a:latin typeface="Bungee" charset="0"/>
              </a:rPr>
              <a:t>Evaluate the Model</a:t>
            </a:r>
          </a:p>
        </p:txBody>
      </p:sp>
      <p:sp>
        <p:nvSpPr>
          <p:cNvPr id="24" name="Rectangle 23">
            <a:extLst>
              <a:ext uri="{FF2B5EF4-FFF2-40B4-BE49-F238E27FC236}">
                <a16:creationId xmlns:a16="http://schemas.microsoft.com/office/drawing/2014/main" id="{4FBBA25A-2CC1-4BD2-922C-EEE162A92D11}"/>
              </a:ext>
            </a:extLst>
          </p:cNvPr>
          <p:cNvSpPr/>
          <p:nvPr/>
        </p:nvSpPr>
        <p:spPr>
          <a:xfrm>
            <a:off x="6200757" y="3362328"/>
            <a:ext cx="1986162" cy="276999"/>
          </a:xfrm>
          <a:prstGeom prst="rect">
            <a:avLst/>
          </a:prstGeom>
        </p:spPr>
        <p:txBody>
          <a:bodyPr wrap="square">
            <a:spAutoFit/>
          </a:bodyPr>
          <a:lstStyle/>
          <a:p>
            <a:r>
              <a:rPr lang="en-US" sz="1200" b="1" dirty="0">
                <a:solidFill>
                  <a:schemeClr val="bg1"/>
                </a:solidFill>
                <a:latin typeface="Bungee" charset="0"/>
              </a:rPr>
              <a:t>Make Predictions</a:t>
            </a:r>
          </a:p>
        </p:txBody>
      </p:sp>
      <p:sp>
        <p:nvSpPr>
          <p:cNvPr id="2" name="Arrow: Right 1">
            <a:extLst>
              <a:ext uri="{FF2B5EF4-FFF2-40B4-BE49-F238E27FC236}">
                <a16:creationId xmlns:a16="http://schemas.microsoft.com/office/drawing/2014/main" id="{7A7BA596-5FCE-4117-AD26-645CECB16FC4}"/>
              </a:ext>
            </a:extLst>
          </p:cNvPr>
          <p:cNvSpPr/>
          <p:nvPr/>
        </p:nvSpPr>
        <p:spPr>
          <a:xfrm>
            <a:off x="2314230" y="2111564"/>
            <a:ext cx="287851" cy="720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7">
            <a:extLst>
              <a:ext uri="{FF2B5EF4-FFF2-40B4-BE49-F238E27FC236}">
                <a16:creationId xmlns:a16="http://schemas.microsoft.com/office/drawing/2014/main" id="{E260A002-26B8-4EC4-8BED-9C9F998834B2}"/>
              </a:ext>
            </a:extLst>
          </p:cNvPr>
          <p:cNvSpPr/>
          <p:nvPr/>
        </p:nvSpPr>
        <p:spPr>
          <a:xfrm>
            <a:off x="4375437" y="2107476"/>
            <a:ext cx="287851" cy="720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13FDD2DE-05B3-45AA-A8F7-389D7DF69D4E}"/>
              </a:ext>
            </a:extLst>
          </p:cNvPr>
          <p:cNvSpPr/>
          <p:nvPr/>
        </p:nvSpPr>
        <p:spPr>
          <a:xfrm>
            <a:off x="6401620" y="2101029"/>
            <a:ext cx="287851" cy="720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116DC0AB-F772-49A9-9854-6A59FC3F6A62}"/>
              </a:ext>
            </a:extLst>
          </p:cNvPr>
          <p:cNvSpPr/>
          <p:nvPr/>
        </p:nvSpPr>
        <p:spPr>
          <a:xfrm>
            <a:off x="2490494" y="3378348"/>
            <a:ext cx="978552" cy="746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Right 31">
            <a:extLst>
              <a:ext uri="{FF2B5EF4-FFF2-40B4-BE49-F238E27FC236}">
                <a16:creationId xmlns:a16="http://schemas.microsoft.com/office/drawing/2014/main" id="{91EC3725-CDD1-4905-938B-FDE369E8C2B9}"/>
              </a:ext>
            </a:extLst>
          </p:cNvPr>
          <p:cNvSpPr/>
          <p:nvPr/>
        </p:nvSpPr>
        <p:spPr>
          <a:xfrm>
            <a:off x="5206407" y="3452997"/>
            <a:ext cx="994350" cy="9849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Bent-Up 2">
            <a:extLst>
              <a:ext uri="{FF2B5EF4-FFF2-40B4-BE49-F238E27FC236}">
                <a16:creationId xmlns:a16="http://schemas.microsoft.com/office/drawing/2014/main" id="{CD88FDBC-E3A2-4846-AB2F-B907312D7E47}"/>
              </a:ext>
            </a:extLst>
          </p:cNvPr>
          <p:cNvSpPr/>
          <p:nvPr/>
        </p:nvSpPr>
        <p:spPr>
          <a:xfrm rot="10800000">
            <a:off x="1447800" y="2830362"/>
            <a:ext cx="6019800" cy="172458"/>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Minus Sign 3">
            <a:extLst>
              <a:ext uri="{FF2B5EF4-FFF2-40B4-BE49-F238E27FC236}">
                <a16:creationId xmlns:a16="http://schemas.microsoft.com/office/drawing/2014/main" id="{2D53FC3F-C135-40B7-A189-0CC737B04351}"/>
              </a:ext>
            </a:extLst>
          </p:cNvPr>
          <p:cNvSpPr/>
          <p:nvPr/>
        </p:nvSpPr>
        <p:spPr>
          <a:xfrm rot="16200000">
            <a:off x="7242142" y="2571749"/>
            <a:ext cx="533400" cy="231878"/>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438150"/>
            <a:ext cx="5283000" cy="810600"/>
          </a:xfrm>
        </p:spPr>
        <p:txBody>
          <a:bodyPr/>
          <a:lstStyle/>
          <a:p>
            <a:r>
              <a:rPr lang="en-US" dirty="0"/>
              <a:t>Summary</a:t>
            </a:r>
          </a:p>
        </p:txBody>
      </p:sp>
      <p:sp>
        <p:nvSpPr>
          <p:cNvPr id="5" name="Title 1"/>
          <p:cNvSpPr txBox="1">
            <a:spLocks/>
          </p:cNvSpPr>
          <p:nvPr/>
        </p:nvSpPr>
        <p:spPr>
          <a:xfrm>
            <a:off x="6248400" y="4095750"/>
            <a:ext cx="2328000" cy="4401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chemeClr val="lt1"/>
              </a:buClr>
              <a:buSzPts val="2400"/>
              <a:buFont typeface="Bungee"/>
              <a:buNone/>
              <a:tabLst/>
              <a:defRPr/>
            </a:pPr>
            <a:r>
              <a:rPr kumimoji="0" lang="en-US" sz="2400" b="0" i="1" u="none" strike="noStrike" kern="0" cap="none" spc="0" normalizeH="0" baseline="0" noProof="0" dirty="0">
                <a:ln>
                  <a:noFill/>
                </a:ln>
                <a:solidFill>
                  <a:schemeClr val="lt1"/>
                </a:solidFill>
                <a:effectLst/>
                <a:uLnTx/>
                <a:uFillTx/>
                <a:latin typeface="Bungee"/>
                <a:ea typeface="Bungee"/>
                <a:cs typeface="Bungee"/>
                <a:sym typeface="Bungee"/>
              </a:rPr>
              <a:t>Thank you!</a:t>
            </a:r>
          </a:p>
        </p:txBody>
      </p:sp>
      <p:sp>
        <p:nvSpPr>
          <p:cNvPr id="6" name="TextBox 5"/>
          <p:cNvSpPr txBox="1"/>
          <p:nvPr/>
        </p:nvSpPr>
        <p:spPr>
          <a:xfrm>
            <a:off x="304800" y="1276350"/>
            <a:ext cx="8305800" cy="1001941"/>
          </a:xfrm>
          <a:prstGeom prst="rect">
            <a:avLst/>
          </a:prstGeom>
          <a:noFill/>
        </p:spPr>
        <p:txBody>
          <a:bodyPr wrap="square" rtlCol="0">
            <a:spAutoFit/>
          </a:bodyPr>
          <a:lstStyle/>
          <a:p>
            <a:pPr>
              <a:lnSpc>
                <a:spcPct val="200000"/>
              </a:lnSpc>
              <a:buClr>
                <a:schemeClr val="bg1"/>
              </a:buClr>
              <a:buFont typeface="Wingdings" pitchFamily="2" charset="2"/>
              <a:buChar char="ü"/>
            </a:pPr>
            <a:r>
              <a:rPr lang="en-US" sz="1600" b="1" dirty="0">
                <a:solidFill>
                  <a:schemeClr val="bg1"/>
                </a:solidFill>
                <a:latin typeface="Advent Pro Medium" charset="0"/>
              </a:rPr>
              <a:t>  Seven steps in machine learning</a:t>
            </a:r>
          </a:p>
          <a:p>
            <a:pPr>
              <a:lnSpc>
                <a:spcPct val="200000"/>
              </a:lnSpc>
              <a:buClr>
                <a:schemeClr val="bg1"/>
              </a:buClr>
              <a:buFont typeface="Wingdings" pitchFamily="2" charset="2"/>
              <a:buChar char="ü"/>
            </a:pPr>
            <a:r>
              <a:rPr lang="en-US" sz="1600" b="1" dirty="0">
                <a:solidFill>
                  <a:schemeClr val="bg1"/>
                </a:solidFill>
                <a:latin typeface="Advent Pro Medium" charset="0"/>
              </a:rPr>
              <a:t>  Supervised learning methods- KNN algorithm, Decision trees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oogle Shape;804;p74"/>
          <p:cNvGrpSpPr/>
          <p:nvPr/>
        </p:nvGrpSpPr>
        <p:grpSpPr>
          <a:xfrm>
            <a:off x="8476825" y="183200"/>
            <a:ext cx="432300" cy="372900"/>
            <a:chOff x="8476825" y="183200"/>
            <a:chExt cx="432300" cy="372900"/>
          </a:xfrm>
        </p:grpSpPr>
        <p:sp>
          <p:nvSpPr>
            <p:cNvPr id="55" name="Google Shape;805;p7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806;p7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TextBox 51"/>
          <p:cNvSpPr txBox="1"/>
          <p:nvPr/>
        </p:nvSpPr>
        <p:spPr>
          <a:xfrm>
            <a:off x="381000" y="1733550"/>
            <a:ext cx="7710311" cy="3371820"/>
          </a:xfrm>
          <a:prstGeom prst="rect">
            <a:avLst/>
          </a:prstGeom>
          <a:noFill/>
        </p:spPr>
        <p:txBody>
          <a:bodyPr wrap="square" rtlCol="0">
            <a:spAutoFit/>
          </a:bodyPr>
          <a:lstStyle/>
          <a:p>
            <a:pPr marL="338138" lvl="2" indent="-338138">
              <a:lnSpc>
                <a:spcPct val="150000"/>
              </a:lnSpc>
              <a:buClr>
                <a:schemeClr val="bg1"/>
              </a:buClr>
              <a:buFont typeface="Wingdings" pitchFamily="2" charset="2"/>
              <a:buChar char="ü"/>
            </a:pPr>
            <a:r>
              <a:rPr lang="en-US" sz="1600" b="1" dirty="0">
                <a:solidFill>
                  <a:schemeClr val="bg1"/>
                </a:solidFill>
                <a:latin typeface="Advent Pro Medium" charset="0"/>
              </a:rPr>
              <a:t>The quantity &amp; quality of your data dictate how accurate our model is</a:t>
            </a:r>
          </a:p>
          <a:p>
            <a:pPr marL="338138" lvl="2" indent="-338138">
              <a:lnSpc>
                <a:spcPct val="150000"/>
              </a:lnSpc>
              <a:buClr>
                <a:schemeClr val="bg1"/>
              </a:buClr>
              <a:buFont typeface="Wingdings" pitchFamily="2" charset="2"/>
              <a:buChar char="ü"/>
            </a:pPr>
            <a:r>
              <a:rPr lang="en-US" sz="1600" b="1" dirty="0">
                <a:solidFill>
                  <a:schemeClr val="bg1"/>
                </a:solidFill>
                <a:latin typeface="Advent Pro Medium" charset="0"/>
              </a:rPr>
              <a:t>The outcome of this step is generally a representation of data which we will use for training</a:t>
            </a:r>
          </a:p>
          <a:p>
            <a:pPr marL="338138" lvl="2" indent="-338138">
              <a:lnSpc>
                <a:spcPct val="150000"/>
              </a:lnSpc>
              <a:buClr>
                <a:schemeClr val="bg1"/>
              </a:buClr>
              <a:buFont typeface="Wingdings" pitchFamily="2" charset="2"/>
              <a:buChar char="ü"/>
            </a:pPr>
            <a:r>
              <a:rPr lang="en-US" sz="1600" b="1" dirty="0">
                <a:solidFill>
                  <a:schemeClr val="bg1"/>
                </a:solidFill>
                <a:latin typeface="Advent Pro Medium" charset="0"/>
              </a:rPr>
              <a:t>Using pre-collected data, by way of datasets from Kaggle, UCI, etc., still fits into this step</a:t>
            </a:r>
          </a:p>
          <a:p>
            <a:pPr marL="338138" lvl="2" indent="-338138">
              <a:lnSpc>
                <a:spcPct val="150000"/>
              </a:lnSpc>
              <a:buClr>
                <a:schemeClr val="bg1"/>
              </a:buClr>
              <a:buFont typeface="Wingdings" pitchFamily="2" charset="2"/>
              <a:buChar char="ü"/>
            </a:pPr>
            <a:r>
              <a:rPr lang="en-US" sz="1600" b="1" dirty="0">
                <a:solidFill>
                  <a:schemeClr val="bg1"/>
                </a:solidFill>
                <a:latin typeface="Advent Pro Medium" charset="0"/>
              </a:rPr>
              <a:t>Mistakes such as choosing the incorrect features or focusing on limited types of entries for the data set may render the model completely ineffective.</a:t>
            </a:r>
          </a:p>
          <a:p>
            <a:pPr marL="338138" lvl="2" indent="-338138">
              <a:lnSpc>
                <a:spcPct val="150000"/>
              </a:lnSpc>
              <a:buClr>
                <a:schemeClr val="bg1"/>
              </a:buClr>
              <a:buFont typeface="Wingdings" pitchFamily="2" charset="2"/>
              <a:buChar char="ü"/>
            </a:pPr>
            <a:r>
              <a:rPr lang="en-US" sz="1600" b="1" dirty="0">
                <a:solidFill>
                  <a:schemeClr val="bg1"/>
                </a:solidFill>
                <a:latin typeface="Advent Pro Medium" charset="0"/>
              </a:rPr>
              <a:t>That is why it is imperative that the necessary considerations are made when gathering data as the errors made in this stage would only amplify as we progress to latter stages.</a:t>
            </a:r>
          </a:p>
        </p:txBody>
      </p:sp>
      <p:sp>
        <p:nvSpPr>
          <p:cNvPr id="42" name="Rectangle 41"/>
          <p:cNvSpPr/>
          <p:nvPr/>
        </p:nvSpPr>
        <p:spPr>
          <a:xfrm>
            <a:off x="381000" y="514350"/>
            <a:ext cx="7467600" cy="523220"/>
          </a:xfrm>
          <a:prstGeom prst="rect">
            <a:avLst/>
          </a:prstGeom>
        </p:spPr>
        <p:txBody>
          <a:bodyPr wrap="square">
            <a:spAutoFit/>
          </a:bodyPr>
          <a:lstStyle/>
          <a:p>
            <a:r>
              <a:rPr lang="en-US" sz="2800" dirty="0">
                <a:solidFill>
                  <a:schemeClr val="lt1"/>
                </a:solidFill>
                <a:latin typeface="Bungee"/>
                <a:ea typeface="Bungee"/>
                <a:cs typeface="Bungee"/>
                <a:sym typeface="Bungee"/>
              </a:rPr>
              <a:t>1 - Data Collection</a:t>
            </a:r>
            <a:endParaRPr lang="en-US" sz="2000" dirty="0">
              <a:solidFill>
                <a:schemeClr val="lt1"/>
              </a:solidFill>
              <a:latin typeface="Bungee"/>
              <a:ea typeface="Bungee"/>
              <a:cs typeface="Bungee"/>
              <a:sym typeface="Bunge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oogle Shape;804;p74"/>
          <p:cNvGrpSpPr/>
          <p:nvPr/>
        </p:nvGrpSpPr>
        <p:grpSpPr>
          <a:xfrm>
            <a:off x="8476825" y="183200"/>
            <a:ext cx="432300" cy="372900"/>
            <a:chOff x="8476825" y="183200"/>
            <a:chExt cx="432300" cy="372900"/>
          </a:xfrm>
        </p:grpSpPr>
        <p:sp>
          <p:nvSpPr>
            <p:cNvPr id="55" name="Google Shape;805;p7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806;p7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TextBox 51"/>
          <p:cNvSpPr txBox="1"/>
          <p:nvPr/>
        </p:nvSpPr>
        <p:spPr>
          <a:xfrm>
            <a:off x="307937" y="1549893"/>
            <a:ext cx="8528125" cy="3608424"/>
          </a:xfrm>
          <a:prstGeom prst="rect">
            <a:avLst/>
          </a:prstGeom>
          <a:noFill/>
        </p:spPr>
        <p:txBody>
          <a:bodyPr wrap="square" rtlCol="0">
            <a:spAutoFit/>
          </a:bodyPr>
          <a:lstStyle/>
          <a:p>
            <a:pPr marL="395288" lvl="2" indent="-395288">
              <a:lnSpc>
                <a:spcPct val="150000"/>
              </a:lnSpc>
              <a:buClr>
                <a:schemeClr val="bg1"/>
              </a:buClr>
              <a:buFont typeface="Wingdings" pitchFamily="2" charset="2"/>
              <a:buChar char="ü"/>
            </a:pPr>
            <a:r>
              <a:rPr lang="en-US" b="1" dirty="0">
                <a:solidFill>
                  <a:schemeClr val="bg1"/>
                </a:solidFill>
                <a:latin typeface="Advent Pro Medium" charset="0"/>
              </a:rPr>
              <a:t>Wrangle data and prepare it for training</a:t>
            </a:r>
          </a:p>
          <a:p>
            <a:pPr marL="395288" lvl="2" indent="-395288">
              <a:lnSpc>
                <a:spcPct val="150000"/>
              </a:lnSpc>
              <a:buClr>
                <a:schemeClr val="bg1"/>
              </a:buClr>
              <a:buFont typeface="Wingdings" pitchFamily="2" charset="2"/>
              <a:buChar char="ü"/>
            </a:pPr>
            <a:r>
              <a:rPr lang="en-US" b="1" dirty="0">
                <a:solidFill>
                  <a:schemeClr val="bg1"/>
                </a:solidFill>
                <a:latin typeface="Advent Pro Medium" charset="0"/>
              </a:rPr>
              <a:t>Clean that which may require it (remove duplicates, correct errors, deal with missing values, normalization, data type conversions, etc.)</a:t>
            </a:r>
          </a:p>
          <a:p>
            <a:pPr marL="395288" lvl="2" indent="-395288">
              <a:lnSpc>
                <a:spcPct val="150000"/>
              </a:lnSpc>
              <a:buClr>
                <a:schemeClr val="bg1"/>
              </a:buClr>
              <a:buFont typeface="Wingdings" pitchFamily="2" charset="2"/>
              <a:buChar char="ü"/>
            </a:pPr>
            <a:r>
              <a:rPr lang="en-US" b="1" dirty="0">
                <a:solidFill>
                  <a:schemeClr val="bg1"/>
                </a:solidFill>
                <a:latin typeface="Advent Pro Medium" charset="0"/>
              </a:rPr>
              <a:t>Randomize data, which erases the effects of the particular order in which we collected and/or otherwise prepared our data</a:t>
            </a:r>
          </a:p>
          <a:p>
            <a:pPr marL="395288" lvl="2" indent="-395288">
              <a:lnSpc>
                <a:spcPct val="150000"/>
              </a:lnSpc>
              <a:buClr>
                <a:schemeClr val="bg1"/>
              </a:buClr>
              <a:buFont typeface="Wingdings" pitchFamily="2" charset="2"/>
              <a:buChar char="ü"/>
            </a:pPr>
            <a:r>
              <a:rPr lang="en-US" b="1" dirty="0">
                <a:solidFill>
                  <a:schemeClr val="bg1"/>
                </a:solidFill>
                <a:latin typeface="Advent Pro Medium" charset="0"/>
              </a:rPr>
              <a:t>Visualize data to help detect relevant relationships between variables or class imbalances (bias alert!), or perform other exploratory analysis</a:t>
            </a:r>
          </a:p>
          <a:p>
            <a:pPr marL="395288" lvl="2" indent="-395288">
              <a:lnSpc>
                <a:spcPct val="150000"/>
              </a:lnSpc>
              <a:buClr>
                <a:schemeClr val="bg1"/>
              </a:buClr>
              <a:buFont typeface="Wingdings" pitchFamily="2" charset="2"/>
              <a:buChar char="ü"/>
            </a:pPr>
            <a:r>
              <a:rPr lang="en-US" b="1" dirty="0">
                <a:solidFill>
                  <a:schemeClr val="bg1"/>
                </a:solidFill>
                <a:latin typeface="Advent Pro Medium" charset="0"/>
              </a:rPr>
              <a:t>Another major component of data preparation is breaking down the data sets into 2 parts. The larger part (~80%) would be used for training the model while the smaller part (~20%) is used for evaluation purposes. </a:t>
            </a:r>
          </a:p>
          <a:p>
            <a:pPr marL="395288" lvl="2" indent="-395288">
              <a:lnSpc>
                <a:spcPct val="150000"/>
              </a:lnSpc>
              <a:buClr>
                <a:schemeClr val="bg1"/>
              </a:buClr>
              <a:buFont typeface="Wingdings" pitchFamily="2" charset="2"/>
              <a:buChar char="ü"/>
            </a:pPr>
            <a:r>
              <a:rPr lang="en-US" b="1" dirty="0">
                <a:solidFill>
                  <a:schemeClr val="bg1"/>
                </a:solidFill>
                <a:latin typeface="Advent Pro Medium" charset="0"/>
              </a:rPr>
              <a:t>This is important because using the same data sets for both training and evaluation would not give a fair assessment of the model’s performance in real world scenarios.</a:t>
            </a:r>
          </a:p>
        </p:txBody>
      </p:sp>
      <p:sp>
        <p:nvSpPr>
          <p:cNvPr id="42" name="Rectangle 41"/>
          <p:cNvSpPr/>
          <p:nvPr/>
        </p:nvSpPr>
        <p:spPr>
          <a:xfrm>
            <a:off x="381000" y="514350"/>
            <a:ext cx="7467600" cy="523220"/>
          </a:xfrm>
          <a:prstGeom prst="rect">
            <a:avLst/>
          </a:prstGeom>
        </p:spPr>
        <p:txBody>
          <a:bodyPr wrap="square">
            <a:spAutoFit/>
          </a:bodyPr>
          <a:lstStyle/>
          <a:p>
            <a:r>
              <a:rPr lang="en-US" sz="2800" dirty="0">
                <a:solidFill>
                  <a:schemeClr val="lt1"/>
                </a:solidFill>
                <a:latin typeface="Bungee"/>
                <a:ea typeface="Bungee"/>
                <a:cs typeface="Bungee"/>
                <a:sym typeface="Bungee"/>
              </a:rPr>
              <a:t>2 - Data Preparation</a:t>
            </a:r>
            <a:endParaRPr lang="en-US" sz="2000" dirty="0">
              <a:solidFill>
                <a:schemeClr val="lt1"/>
              </a:solidFill>
              <a:latin typeface="Bungee"/>
              <a:ea typeface="Bungee"/>
              <a:cs typeface="Bungee"/>
              <a:sym typeface="Bungee"/>
            </a:endParaRPr>
          </a:p>
        </p:txBody>
      </p:sp>
    </p:spTree>
    <p:extLst>
      <p:ext uri="{BB962C8B-B14F-4D97-AF65-F5344CB8AC3E}">
        <p14:creationId xmlns:p14="http://schemas.microsoft.com/office/powerpoint/2010/main" val="2700790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oogle Shape;804;p74"/>
          <p:cNvGrpSpPr/>
          <p:nvPr/>
        </p:nvGrpSpPr>
        <p:grpSpPr>
          <a:xfrm>
            <a:off x="8476825" y="183200"/>
            <a:ext cx="432300" cy="372900"/>
            <a:chOff x="8476825" y="183200"/>
            <a:chExt cx="432300" cy="372900"/>
          </a:xfrm>
        </p:grpSpPr>
        <p:sp>
          <p:nvSpPr>
            <p:cNvPr id="55" name="Google Shape;805;p7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806;p7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TextBox 51"/>
          <p:cNvSpPr txBox="1"/>
          <p:nvPr/>
        </p:nvSpPr>
        <p:spPr>
          <a:xfrm>
            <a:off x="381000" y="1504950"/>
            <a:ext cx="8178842" cy="3366243"/>
          </a:xfrm>
          <a:prstGeom prst="rect">
            <a:avLst/>
          </a:prstGeom>
          <a:noFill/>
        </p:spPr>
        <p:txBody>
          <a:bodyPr wrap="square" rtlCol="0">
            <a:spAutoFit/>
          </a:bodyPr>
          <a:lstStyle/>
          <a:p>
            <a:pPr marL="395288" lvl="2" indent="-395288">
              <a:lnSpc>
                <a:spcPct val="150000"/>
              </a:lnSpc>
              <a:buClr>
                <a:schemeClr val="bg1"/>
              </a:buClr>
              <a:buFont typeface="Wingdings" pitchFamily="2" charset="2"/>
              <a:buChar char="ü"/>
            </a:pPr>
            <a:r>
              <a:rPr lang="en-US" sz="1800" b="1" dirty="0">
                <a:solidFill>
                  <a:schemeClr val="bg1"/>
                </a:solidFill>
                <a:latin typeface="Advent Pro Medium" charset="0"/>
              </a:rPr>
              <a:t>Different algorithms are for different tasks; choose the right one</a:t>
            </a:r>
          </a:p>
          <a:p>
            <a:pPr marL="395288" lvl="2" indent="-395288">
              <a:lnSpc>
                <a:spcPct val="150000"/>
              </a:lnSpc>
              <a:buClr>
                <a:schemeClr val="bg1"/>
              </a:buClr>
              <a:buFont typeface="Wingdings" pitchFamily="2" charset="2"/>
              <a:buChar char="ü"/>
            </a:pPr>
            <a:r>
              <a:rPr lang="en-US" sz="1800" b="1" dirty="0">
                <a:solidFill>
                  <a:schemeClr val="bg1"/>
                </a:solidFill>
                <a:latin typeface="Advent Pro Medium" charset="0"/>
              </a:rPr>
              <a:t>The selection of the model type is our next course of action once we are done with the data-centric steps. </a:t>
            </a:r>
          </a:p>
          <a:p>
            <a:pPr marL="395288" lvl="2" indent="-395288">
              <a:lnSpc>
                <a:spcPct val="150000"/>
              </a:lnSpc>
              <a:buClr>
                <a:schemeClr val="bg1"/>
              </a:buClr>
              <a:buFont typeface="Wingdings" pitchFamily="2" charset="2"/>
              <a:buChar char="ü"/>
            </a:pPr>
            <a:r>
              <a:rPr lang="en-US" sz="1800" b="1" dirty="0">
                <a:solidFill>
                  <a:schemeClr val="bg1"/>
                </a:solidFill>
                <a:latin typeface="Advent Pro Medium" charset="0"/>
              </a:rPr>
              <a:t>There are various existing models developed by data scientists which can be used for different purposes. </a:t>
            </a:r>
          </a:p>
          <a:p>
            <a:pPr marL="395288" lvl="2" indent="-395288">
              <a:lnSpc>
                <a:spcPct val="150000"/>
              </a:lnSpc>
              <a:buClr>
                <a:schemeClr val="bg1"/>
              </a:buClr>
              <a:buFont typeface="Wingdings" pitchFamily="2" charset="2"/>
              <a:buChar char="ü"/>
            </a:pPr>
            <a:r>
              <a:rPr lang="en-US" sz="1800" b="1" dirty="0">
                <a:solidFill>
                  <a:schemeClr val="bg1"/>
                </a:solidFill>
                <a:latin typeface="Advent Pro Medium" charset="0"/>
              </a:rPr>
              <a:t>These models are designed with different goals in mind. </a:t>
            </a:r>
          </a:p>
          <a:p>
            <a:pPr marL="395288" lvl="2" indent="-395288">
              <a:lnSpc>
                <a:spcPct val="150000"/>
              </a:lnSpc>
              <a:buClr>
                <a:schemeClr val="bg1"/>
              </a:buClr>
              <a:buFont typeface="Wingdings" pitchFamily="2" charset="2"/>
              <a:buChar char="ü"/>
            </a:pPr>
            <a:r>
              <a:rPr lang="en-US" sz="1800" b="1" dirty="0">
                <a:solidFill>
                  <a:schemeClr val="bg1"/>
                </a:solidFill>
                <a:latin typeface="Advent Pro Medium" charset="0"/>
              </a:rPr>
              <a:t>For instance, some models are more suited to dealing with texts while another model may be better equipped to handle images.</a:t>
            </a:r>
          </a:p>
        </p:txBody>
      </p:sp>
      <p:sp>
        <p:nvSpPr>
          <p:cNvPr id="42" name="Rectangle 41"/>
          <p:cNvSpPr/>
          <p:nvPr/>
        </p:nvSpPr>
        <p:spPr>
          <a:xfrm>
            <a:off x="381000" y="514350"/>
            <a:ext cx="7467600" cy="523220"/>
          </a:xfrm>
          <a:prstGeom prst="rect">
            <a:avLst/>
          </a:prstGeom>
        </p:spPr>
        <p:txBody>
          <a:bodyPr wrap="square">
            <a:spAutoFit/>
          </a:bodyPr>
          <a:lstStyle/>
          <a:p>
            <a:r>
              <a:rPr lang="en-US" sz="2800" dirty="0">
                <a:solidFill>
                  <a:schemeClr val="lt1"/>
                </a:solidFill>
                <a:latin typeface="Bungee"/>
                <a:ea typeface="Bungee"/>
                <a:cs typeface="Bungee"/>
                <a:sym typeface="Bungee"/>
              </a:rPr>
              <a:t>3 - Choose a Model</a:t>
            </a:r>
            <a:endParaRPr lang="en-US" sz="2000" dirty="0">
              <a:solidFill>
                <a:schemeClr val="lt1"/>
              </a:solidFill>
              <a:latin typeface="Bungee"/>
              <a:ea typeface="Bungee"/>
              <a:cs typeface="Bungee"/>
              <a:sym typeface="Bungee"/>
            </a:endParaRPr>
          </a:p>
        </p:txBody>
      </p:sp>
    </p:spTree>
    <p:extLst>
      <p:ext uri="{BB962C8B-B14F-4D97-AF65-F5344CB8AC3E}">
        <p14:creationId xmlns:p14="http://schemas.microsoft.com/office/powerpoint/2010/main" val="4290484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oogle Shape;804;p74"/>
          <p:cNvGrpSpPr/>
          <p:nvPr/>
        </p:nvGrpSpPr>
        <p:grpSpPr>
          <a:xfrm>
            <a:off x="8476825" y="183200"/>
            <a:ext cx="432300" cy="372900"/>
            <a:chOff x="8476825" y="183200"/>
            <a:chExt cx="432300" cy="372900"/>
          </a:xfrm>
        </p:grpSpPr>
        <p:sp>
          <p:nvSpPr>
            <p:cNvPr id="55" name="Google Shape;805;p7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806;p7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TextBox 51"/>
          <p:cNvSpPr txBox="1"/>
          <p:nvPr/>
        </p:nvSpPr>
        <p:spPr>
          <a:xfrm>
            <a:off x="366888" y="1696045"/>
            <a:ext cx="7710311" cy="2950744"/>
          </a:xfrm>
          <a:prstGeom prst="rect">
            <a:avLst/>
          </a:prstGeom>
          <a:noFill/>
        </p:spPr>
        <p:txBody>
          <a:bodyPr wrap="square" rtlCol="0">
            <a:spAutoFit/>
          </a:bodyPr>
          <a:lstStyle/>
          <a:p>
            <a:pPr marL="519113" lvl="2" indent="-349250">
              <a:lnSpc>
                <a:spcPct val="150000"/>
              </a:lnSpc>
              <a:buClr>
                <a:schemeClr val="bg1"/>
              </a:buClr>
              <a:buFont typeface="Wingdings" pitchFamily="2" charset="2"/>
              <a:buChar char="ü"/>
            </a:pPr>
            <a:r>
              <a:rPr lang="en-US" sz="1800" b="1" dirty="0">
                <a:solidFill>
                  <a:schemeClr val="bg1"/>
                </a:solidFill>
                <a:latin typeface="Advent Pro Medium" charset="0"/>
              </a:rPr>
              <a:t>The heart of the machine learning process is the training of the model</a:t>
            </a:r>
          </a:p>
          <a:p>
            <a:pPr marL="519113" lvl="2" indent="-349250">
              <a:lnSpc>
                <a:spcPct val="150000"/>
              </a:lnSpc>
              <a:buClr>
                <a:schemeClr val="bg1"/>
              </a:buClr>
              <a:buFont typeface="Wingdings" pitchFamily="2" charset="2"/>
              <a:buChar char="ü"/>
            </a:pPr>
            <a:r>
              <a:rPr lang="en-US" sz="1800" b="1" dirty="0">
                <a:solidFill>
                  <a:schemeClr val="bg1"/>
                </a:solidFill>
                <a:latin typeface="Advent Pro Medium" charset="0"/>
              </a:rPr>
              <a:t>The goal of training is to answer a question or make a prediction correctly as often as possible</a:t>
            </a:r>
          </a:p>
          <a:p>
            <a:pPr marL="519113" lvl="2" indent="-349250">
              <a:lnSpc>
                <a:spcPct val="150000"/>
              </a:lnSpc>
              <a:buClr>
                <a:schemeClr val="bg1"/>
              </a:buClr>
              <a:buFont typeface="Wingdings" pitchFamily="2" charset="2"/>
              <a:buChar char="ü"/>
            </a:pPr>
            <a:r>
              <a:rPr lang="en-US" sz="1800" b="1" dirty="0">
                <a:solidFill>
                  <a:schemeClr val="bg1"/>
                </a:solidFill>
                <a:latin typeface="Advent Pro Medium" charset="0"/>
              </a:rPr>
              <a:t>Linear regression example: algorithm would need to learn values for m (or W) and b (x is input, y is output)</a:t>
            </a:r>
          </a:p>
          <a:p>
            <a:pPr marL="519113" lvl="2" indent="-349250">
              <a:lnSpc>
                <a:spcPct val="150000"/>
              </a:lnSpc>
              <a:buClr>
                <a:schemeClr val="bg1"/>
              </a:buClr>
              <a:buFont typeface="Wingdings" pitchFamily="2" charset="2"/>
              <a:buChar char="ü"/>
            </a:pPr>
            <a:r>
              <a:rPr lang="en-US" sz="1800" b="1" dirty="0">
                <a:solidFill>
                  <a:schemeClr val="bg1"/>
                </a:solidFill>
                <a:latin typeface="Advent Pro Medium" charset="0"/>
              </a:rPr>
              <a:t>Each iteration of process is a training step</a:t>
            </a:r>
          </a:p>
          <a:p>
            <a:pPr marL="519113" lvl="2" indent="-349250">
              <a:lnSpc>
                <a:spcPct val="150000"/>
              </a:lnSpc>
              <a:buClr>
                <a:schemeClr val="bg1"/>
              </a:buClr>
              <a:buFont typeface="Wingdings" pitchFamily="2" charset="2"/>
              <a:buChar char="ü"/>
            </a:pPr>
            <a:r>
              <a:rPr lang="en-US" sz="1800" b="1" dirty="0">
                <a:solidFill>
                  <a:schemeClr val="bg1"/>
                </a:solidFill>
                <a:latin typeface="Advent Pro Medium" charset="0"/>
              </a:rPr>
              <a:t>Training requires patience and experimentation.</a:t>
            </a:r>
          </a:p>
        </p:txBody>
      </p:sp>
      <p:sp>
        <p:nvSpPr>
          <p:cNvPr id="42" name="Rectangle 41"/>
          <p:cNvSpPr/>
          <p:nvPr/>
        </p:nvSpPr>
        <p:spPr>
          <a:xfrm>
            <a:off x="381000" y="514350"/>
            <a:ext cx="7467600" cy="523220"/>
          </a:xfrm>
          <a:prstGeom prst="rect">
            <a:avLst/>
          </a:prstGeom>
        </p:spPr>
        <p:txBody>
          <a:bodyPr wrap="square">
            <a:spAutoFit/>
          </a:bodyPr>
          <a:lstStyle/>
          <a:p>
            <a:r>
              <a:rPr lang="en-US" sz="2800" dirty="0">
                <a:solidFill>
                  <a:schemeClr val="lt1"/>
                </a:solidFill>
                <a:latin typeface="Bungee"/>
                <a:ea typeface="Bungee"/>
                <a:cs typeface="Bungee"/>
                <a:sym typeface="Bungee"/>
              </a:rPr>
              <a:t>4 - Train the Model</a:t>
            </a:r>
            <a:endParaRPr lang="en-US" sz="2000" dirty="0">
              <a:solidFill>
                <a:schemeClr val="lt1"/>
              </a:solidFill>
              <a:latin typeface="Bungee"/>
              <a:ea typeface="Bungee"/>
              <a:cs typeface="Bungee"/>
              <a:sym typeface="Bungee"/>
            </a:endParaRPr>
          </a:p>
        </p:txBody>
      </p:sp>
    </p:spTree>
    <p:extLst>
      <p:ext uri="{BB962C8B-B14F-4D97-AF65-F5344CB8AC3E}">
        <p14:creationId xmlns:p14="http://schemas.microsoft.com/office/powerpoint/2010/main" val="3335714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oogle Shape;804;p74"/>
          <p:cNvGrpSpPr/>
          <p:nvPr/>
        </p:nvGrpSpPr>
        <p:grpSpPr>
          <a:xfrm>
            <a:off x="8476825" y="183200"/>
            <a:ext cx="432300" cy="372900"/>
            <a:chOff x="8476825" y="183200"/>
            <a:chExt cx="432300" cy="372900"/>
          </a:xfrm>
        </p:grpSpPr>
        <p:sp>
          <p:nvSpPr>
            <p:cNvPr id="55" name="Google Shape;805;p7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806;p7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TextBox 51"/>
          <p:cNvSpPr txBox="1"/>
          <p:nvPr/>
        </p:nvSpPr>
        <p:spPr>
          <a:xfrm>
            <a:off x="366888" y="1696045"/>
            <a:ext cx="7710311" cy="2950744"/>
          </a:xfrm>
          <a:prstGeom prst="rect">
            <a:avLst/>
          </a:prstGeom>
          <a:noFill/>
        </p:spPr>
        <p:txBody>
          <a:bodyPr wrap="square" rtlCol="0">
            <a:spAutoFit/>
          </a:bodyPr>
          <a:lstStyle/>
          <a:p>
            <a:pPr marL="519113" lvl="2" indent="-406400">
              <a:lnSpc>
                <a:spcPct val="150000"/>
              </a:lnSpc>
              <a:buClr>
                <a:schemeClr val="bg1"/>
              </a:buClr>
              <a:buFont typeface="Wingdings" pitchFamily="2" charset="2"/>
              <a:buChar char="ü"/>
            </a:pPr>
            <a:r>
              <a:rPr lang="en-US" sz="1800" b="1" dirty="0">
                <a:solidFill>
                  <a:schemeClr val="bg1"/>
                </a:solidFill>
                <a:latin typeface="Advent Pro Medium" charset="0"/>
              </a:rPr>
              <a:t>Uses some metric or combination of metrics to "measure" objective performance of model</a:t>
            </a:r>
          </a:p>
          <a:p>
            <a:pPr marL="519113" lvl="2" indent="-406400">
              <a:lnSpc>
                <a:spcPct val="150000"/>
              </a:lnSpc>
              <a:buClr>
                <a:schemeClr val="bg1"/>
              </a:buClr>
              <a:buFont typeface="Wingdings" pitchFamily="2" charset="2"/>
              <a:buChar char="ü"/>
            </a:pPr>
            <a:r>
              <a:rPr lang="en-US" sz="1800" b="1" dirty="0">
                <a:solidFill>
                  <a:schemeClr val="bg1"/>
                </a:solidFill>
                <a:latin typeface="Advent Pro Medium" charset="0"/>
              </a:rPr>
              <a:t>Test the model against previously unseen data</a:t>
            </a:r>
          </a:p>
          <a:p>
            <a:pPr marL="519113" lvl="2" indent="-406400">
              <a:lnSpc>
                <a:spcPct val="150000"/>
              </a:lnSpc>
              <a:buClr>
                <a:schemeClr val="bg1"/>
              </a:buClr>
              <a:buFont typeface="Wingdings" pitchFamily="2" charset="2"/>
              <a:buChar char="ü"/>
            </a:pPr>
            <a:r>
              <a:rPr lang="en-US" sz="1800" b="1" dirty="0">
                <a:solidFill>
                  <a:schemeClr val="bg1"/>
                </a:solidFill>
                <a:latin typeface="Advent Pro Medium" charset="0"/>
              </a:rPr>
              <a:t>This unseen data is meant to be somewhat representative of model performance in the real world, but still helps tune the model</a:t>
            </a:r>
          </a:p>
          <a:p>
            <a:pPr marL="519113" lvl="2" indent="-406400">
              <a:lnSpc>
                <a:spcPct val="150000"/>
              </a:lnSpc>
              <a:buClr>
                <a:schemeClr val="bg1"/>
              </a:buClr>
              <a:buFont typeface="Wingdings" pitchFamily="2" charset="2"/>
              <a:buChar char="ü"/>
            </a:pPr>
            <a:r>
              <a:rPr lang="en-US" sz="1800" b="1" dirty="0">
                <a:solidFill>
                  <a:schemeClr val="bg1"/>
                </a:solidFill>
                <a:latin typeface="Advent Pro Medium" charset="0"/>
              </a:rPr>
              <a:t>Good train/eval split? 80/20, 70/30, or similar, depending on domain, data availability, dataset particulars, etc.</a:t>
            </a:r>
          </a:p>
        </p:txBody>
      </p:sp>
      <p:sp>
        <p:nvSpPr>
          <p:cNvPr id="42" name="Rectangle 41"/>
          <p:cNvSpPr/>
          <p:nvPr/>
        </p:nvSpPr>
        <p:spPr>
          <a:xfrm>
            <a:off x="381000" y="514350"/>
            <a:ext cx="7467600" cy="523220"/>
          </a:xfrm>
          <a:prstGeom prst="rect">
            <a:avLst/>
          </a:prstGeom>
        </p:spPr>
        <p:txBody>
          <a:bodyPr wrap="square">
            <a:spAutoFit/>
          </a:bodyPr>
          <a:lstStyle/>
          <a:p>
            <a:r>
              <a:rPr lang="en-US" sz="2800" dirty="0">
                <a:solidFill>
                  <a:schemeClr val="lt1"/>
                </a:solidFill>
                <a:latin typeface="Bungee"/>
                <a:ea typeface="Bungee"/>
                <a:cs typeface="Bungee"/>
                <a:sym typeface="Bungee"/>
              </a:rPr>
              <a:t>5 - Evaluate the Model</a:t>
            </a:r>
            <a:endParaRPr lang="en-US" sz="2000" dirty="0">
              <a:solidFill>
                <a:schemeClr val="lt1"/>
              </a:solidFill>
              <a:latin typeface="Bungee"/>
              <a:ea typeface="Bungee"/>
              <a:cs typeface="Bungee"/>
              <a:sym typeface="Bungee"/>
            </a:endParaRPr>
          </a:p>
        </p:txBody>
      </p:sp>
    </p:spTree>
    <p:extLst>
      <p:ext uri="{BB962C8B-B14F-4D97-AF65-F5344CB8AC3E}">
        <p14:creationId xmlns:p14="http://schemas.microsoft.com/office/powerpoint/2010/main" val="3771168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oogle Shape;804;p74"/>
          <p:cNvGrpSpPr/>
          <p:nvPr/>
        </p:nvGrpSpPr>
        <p:grpSpPr>
          <a:xfrm>
            <a:off x="8476825" y="183200"/>
            <a:ext cx="432300" cy="372900"/>
            <a:chOff x="8476825" y="183200"/>
            <a:chExt cx="432300" cy="372900"/>
          </a:xfrm>
        </p:grpSpPr>
        <p:sp>
          <p:nvSpPr>
            <p:cNvPr id="55" name="Google Shape;805;p7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806;p7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TextBox 51"/>
          <p:cNvSpPr txBox="1"/>
          <p:nvPr/>
        </p:nvSpPr>
        <p:spPr>
          <a:xfrm>
            <a:off x="366888" y="1696045"/>
            <a:ext cx="7710311" cy="1704249"/>
          </a:xfrm>
          <a:prstGeom prst="rect">
            <a:avLst/>
          </a:prstGeom>
          <a:noFill/>
        </p:spPr>
        <p:txBody>
          <a:bodyPr wrap="square" rtlCol="0">
            <a:spAutoFit/>
          </a:bodyPr>
          <a:lstStyle/>
          <a:p>
            <a:pPr marL="338138" lvl="2" indent="-338138">
              <a:lnSpc>
                <a:spcPct val="150000"/>
              </a:lnSpc>
              <a:buClr>
                <a:schemeClr val="bg1"/>
              </a:buClr>
              <a:buFont typeface="Wingdings" pitchFamily="2" charset="2"/>
              <a:buChar char="ü"/>
            </a:pPr>
            <a:r>
              <a:rPr lang="en-US" sz="1800" b="1" dirty="0">
                <a:solidFill>
                  <a:schemeClr val="bg1"/>
                </a:solidFill>
                <a:latin typeface="Advent Pro Medium" charset="0"/>
              </a:rPr>
              <a:t>This step refers to hyperparameter tuning</a:t>
            </a:r>
          </a:p>
          <a:p>
            <a:pPr marL="338138" lvl="2" indent="-338138">
              <a:lnSpc>
                <a:spcPct val="150000"/>
              </a:lnSpc>
              <a:buClr>
                <a:schemeClr val="bg1"/>
              </a:buClr>
              <a:buFont typeface="Wingdings" pitchFamily="2" charset="2"/>
              <a:buChar char="ü"/>
            </a:pPr>
            <a:r>
              <a:rPr lang="en-US" sz="1800" b="1" dirty="0">
                <a:solidFill>
                  <a:schemeClr val="bg1"/>
                </a:solidFill>
                <a:latin typeface="Advent Pro Medium" charset="0"/>
              </a:rPr>
              <a:t>Tune model parameters for improved performance</a:t>
            </a:r>
          </a:p>
          <a:p>
            <a:pPr marL="338138" lvl="2" indent="-338138">
              <a:lnSpc>
                <a:spcPct val="150000"/>
              </a:lnSpc>
              <a:buClr>
                <a:schemeClr val="bg1"/>
              </a:buClr>
              <a:buFont typeface="Wingdings" pitchFamily="2" charset="2"/>
              <a:buChar char="ü"/>
            </a:pPr>
            <a:r>
              <a:rPr lang="en-US" sz="1800" b="1" dirty="0">
                <a:solidFill>
                  <a:schemeClr val="bg1"/>
                </a:solidFill>
                <a:latin typeface="Advent Pro Medium" charset="0"/>
              </a:rPr>
              <a:t>Simple model hyperparameters may include : number of training steps, learning rate, initialization values and distribution, etc.</a:t>
            </a:r>
          </a:p>
        </p:txBody>
      </p:sp>
      <p:sp>
        <p:nvSpPr>
          <p:cNvPr id="42" name="Rectangle 41"/>
          <p:cNvSpPr/>
          <p:nvPr/>
        </p:nvSpPr>
        <p:spPr>
          <a:xfrm>
            <a:off x="381000" y="514350"/>
            <a:ext cx="7467600" cy="523220"/>
          </a:xfrm>
          <a:prstGeom prst="rect">
            <a:avLst/>
          </a:prstGeom>
        </p:spPr>
        <p:txBody>
          <a:bodyPr wrap="square">
            <a:spAutoFit/>
          </a:bodyPr>
          <a:lstStyle/>
          <a:p>
            <a:r>
              <a:rPr lang="en-US" sz="2800" dirty="0">
                <a:solidFill>
                  <a:schemeClr val="lt1"/>
                </a:solidFill>
                <a:latin typeface="Bungee"/>
                <a:ea typeface="Bungee"/>
                <a:cs typeface="Bungee"/>
                <a:sym typeface="Bungee"/>
              </a:rPr>
              <a:t>6 - Parameter Tuning</a:t>
            </a:r>
            <a:endParaRPr lang="en-US" sz="2000" dirty="0">
              <a:solidFill>
                <a:schemeClr val="lt1"/>
              </a:solidFill>
              <a:latin typeface="Bungee"/>
              <a:ea typeface="Bungee"/>
              <a:cs typeface="Bungee"/>
              <a:sym typeface="Bungee"/>
            </a:endParaRPr>
          </a:p>
        </p:txBody>
      </p:sp>
    </p:spTree>
    <p:extLst>
      <p:ext uri="{BB962C8B-B14F-4D97-AF65-F5344CB8AC3E}">
        <p14:creationId xmlns:p14="http://schemas.microsoft.com/office/powerpoint/2010/main" val="3951057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oogle Shape;804;p74"/>
          <p:cNvGrpSpPr/>
          <p:nvPr/>
        </p:nvGrpSpPr>
        <p:grpSpPr>
          <a:xfrm>
            <a:off x="8476825" y="183200"/>
            <a:ext cx="432300" cy="372900"/>
            <a:chOff x="8476825" y="183200"/>
            <a:chExt cx="432300" cy="372900"/>
          </a:xfrm>
        </p:grpSpPr>
        <p:sp>
          <p:nvSpPr>
            <p:cNvPr id="55" name="Google Shape;805;p74">
              <a:hlinkClick r:id="rId2" action="ppaction://hlinksldjump"/>
            </p:cNvPr>
            <p:cNvSpPr/>
            <p:nvPr/>
          </p:nvSpPr>
          <p:spPr>
            <a:xfrm>
              <a:off x="8476825" y="183200"/>
              <a:ext cx="432300" cy="372900"/>
            </a:xfrm>
            <a:prstGeom prst="rect">
              <a:avLst/>
            </a:prstGeom>
            <a:solidFill>
              <a:srgbClr val="FFFFFF">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806;p74">
              <a:hlinkClick r:id="rId2" action="ppaction://hlinksldjump"/>
            </p:cNvPr>
            <p:cNvSpPr/>
            <p:nvPr/>
          </p:nvSpPr>
          <p:spPr>
            <a:xfrm>
              <a:off x="8559842" y="246862"/>
              <a:ext cx="266207" cy="245442"/>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TextBox 51"/>
          <p:cNvSpPr txBox="1"/>
          <p:nvPr/>
        </p:nvSpPr>
        <p:spPr>
          <a:xfrm>
            <a:off x="366888" y="1696045"/>
            <a:ext cx="7710311" cy="2950744"/>
          </a:xfrm>
          <a:prstGeom prst="rect">
            <a:avLst/>
          </a:prstGeom>
          <a:noFill/>
        </p:spPr>
        <p:txBody>
          <a:bodyPr wrap="square" rtlCol="0">
            <a:spAutoFit/>
          </a:bodyPr>
          <a:lstStyle/>
          <a:p>
            <a:pPr marL="338138" lvl="2" indent="-338138">
              <a:lnSpc>
                <a:spcPct val="150000"/>
              </a:lnSpc>
              <a:buClr>
                <a:schemeClr val="bg1"/>
              </a:buClr>
              <a:buFont typeface="Wingdings" pitchFamily="2" charset="2"/>
              <a:buChar char="ü"/>
            </a:pPr>
            <a:r>
              <a:rPr lang="en-US" sz="1800" b="1" dirty="0">
                <a:solidFill>
                  <a:schemeClr val="bg1"/>
                </a:solidFill>
                <a:latin typeface="Advent Pro Medium" charset="0"/>
              </a:rPr>
              <a:t>The final step of the machine learning process is prediction. </a:t>
            </a:r>
          </a:p>
          <a:p>
            <a:pPr marL="338138" lvl="2" indent="-338138">
              <a:lnSpc>
                <a:spcPct val="150000"/>
              </a:lnSpc>
              <a:buClr>
                <a:schemeClr val="bg1"/>
              </a:buClr>
              <a:buFont typeface="Wingdings" pitchFamily="2" charset="2"/>
              <a:buChar char="ü"/>
            </a:pPr>
            <a:r>
              <a:rPr lang="en-US" sz="1800" b="1" dirty="0">
                <a:solidFill>
                  <a:schemeClr val="bg1"/>
                </a:solidFill>
                <a:latin typeface="Advent Pro Medium" charset="0"/>
              </a:rPr>
              <a:t>This is the stage where we consider the model to be ready for practical applications. </a:t>
            </a:r>
          </a:p>
          <a:p>
            <a:pPr marL="338138" lvl="2" indent="-338138">
              <a:lnSpc>
                <a:spcPct val="150000"/>
              </a:lnSpc>
              <a:buClr>
                <a:schemeClr val="bg1"/>
              </a:buClr>
              <a:buFont typeface="Wingdings" pitchFamily="2" charset="2"/>
              <a:buChar char="ü"/>
            </a:pPr>
            <a:r>
              <a:rPr lang="en-US" sz="1800" b="1" dirty="0">
                <a:solidFill>
                  <a:schemeClr val="bg1"/>
                </a:solidFill>
                <a:latin typeface="Advent Pro Medium" charset="0"/>
              </a:rPr>
              <a:t>The model gains independence from human interference and draws its own conclusion on the basis of its data sets and training. </a:t>
            </a:r>
          </a:p>
          <a:p>
            <a:pPr marL="338138" lvl="2" indent="-338138">
              <a:lnSpc>
                <a:spcPct val="150000"/>
              </a:lnSpc>
              <a:buClr>
                <a:schemeClr val="bg1"/>
              </a:buClr>
              <a:buFont typeface="Wingdings" pitchFamily="2" charset="2"/>
              <a:buChar char="ü"/>
            </a:pPr>
            <a:r>
              <a:rPr lang="en-US" sz="1800" b="1" dirty="0">
                <a:solidFill>
                  <a:schemeClr val="bg1"/>
                </a:solidFill>
                <a:latin typeface="Advent Pro Medium" charset="0"/>
              </a:rPr>
              <a:t>The challenge for the model remains whether it can outperform or at least match human judgment in different relevant scenarios.</a:t>
            </a:r>
          </a:p>
        </p:txBody>
      </p:sp>
      <p:sp>
        <p:nvSpPr>
          <p:cNvPr id="42" name="Rectangle 41"/>
          <p:cNvSpPr/>
          <p:nvPr/>
        </p:nvSpPr>
        <p:spPr>
          <a:xfrm>
            <a:off x="381000" y="514350"/>
            <a:ext cx="7467600" cy="523220"/>
          </a:xfrm>
          <a:prstGeom prst="rect">
            <a:avLst/>
          </a:prstGeom>
        </p:spPr>
        <p:txBody>
          <a:bodyPr wrap="square">
            <a:spAutoFit/>
          </a:bodyPr>
          <a:lstStyle/>
          <a:p>
            <a:r>
              <a:rPr lang="en-US" sz="2800" dirty="0">
                <a:solidFill>
                  <a:schemeClr val="lt1"/>
                </a:solidFill>
                <a:latin typeface="Bungee"/>
                <a:ea typeface="Bungee"/>
                <a:cs typeface="Bungee"/>
                <a:sym typeface="Bungee"/>
              </a:rPr>
              <a:t>7 - Make Predictions</a:t>
            </a:r>
            <a:endParaRPr lang="en-US" sz="2000" dirty="0">
              <a:solidFill>
                <a:schemeClr val="lt1"/>
              </a:solidFill>
              <a:latin typeface="Bungee"/>
              <a:ea typeface="Bungee"/>
              <a:cs typeface="Bungee"/>
              <a:sym typeface="Bungee"/>
            </a:endParaRPr>
          </a:p>
        </p:txBody>
      </p:sp>
    </p:spTree>
    <p:extLst>
      <p:ext uri="{BB962C8B-B14F-4D97-AF65-F5344CB8AC3E}">
        <p14:creationId xmlns:p14="http://schemas.microsoft.com/office/powerpoint/2010/main" val="1018198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0-#ppt_w/2"/>
                                          </p:val>
                                        </p:tav>
                                        <p:tav tm="100000">
                                          <p:val>
                                            <p:strVal val="#ppt_x"/>
                                          </p:val>
                                        </p:tav>
                                      </p:tavLst>
                                    </p:anim>
                                    <p:anim calcmode="lin" valueType="num">
                                      <p:cBhvr additive="base">
                                        <p:cTn id="8"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theme/theme1.xml><?xml version="1.0" encoding="utf-8"?>
<a:theme xmlns:a="http://schemas.openxmlformats.org/drawingml/2006/main" name="Interactive Tech by Slidesgo">
  <a:themeElements>
    <a:clrScheme name="Trek">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3604</TotalTime>
  <Words>936</Words>
  <Application>Microsoft Office PowerPoint</Application>
  <PresentationFormat>On-screen Show (16:9)</PresentationFormat>
  <Paragraphs>77</Paragraphs>
  <Slides>20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Wingdings</vt:lpstr>
      <vt:lpstr>Bungee</vt:lpstr>
      <vt:lpstr>Advent Pro</vt:lpstr>
      <vt:lpstr>Arial</vt:lpstr>
      <vt:lpstr>Advent Pro Medium</vt:lpstr>
      <vt:lpstr>Interactive Tech by Slidesgo</vt:lpstr>
      <vt:lpstr>MACHINE LEARNING -Steps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 MECHANISMS IN MACHINE LEARNING</dc:title>
  <cp:lastModifiedBy>Lyernisha Franglin</cp:lastModifiedBy>
  <cp:revision>26</cp:revision>
  <dcterms:modified xsi:type="dcterms:W3CDTF">2021-10-31T12:29:54Z</dcterms:modified>
</cp:coreProperties>
</file>